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Barlow Condensed Bold" charset="1" panose="00000806000000000000"/>
      <p:regular r:id="rId16"/>
    </p:embeddedFont>
    <p:embeddedFont>
      <p:font typeface="Nunito Bold" charset="1" panose="00000000000000000000"/>
      <p:regular r:id="rId17"/>
    </p:embeddedFont>
    <p:embeddedFont>
      <p:font typeface="Nunito Medium" charset="1" panose="00000000000000000000"/>
      <p:regular r:id="rId18"/>
    </p:embeddedFont>
    <p:embeddedFont>
      <p:font typeface="Nunito Ultra-Bold" charset="1" panose="00000000000000000000"/>
      <p:regular r:id="rId19"/>
    </p:embeddedFont>
    <p:embeddedFont>
      <p:font typeface="Nunito Semi-Bold" charset="1" panose="00000000000000000000"/>
      <p:regular r:id="rId20"/>
    </p:embeddedFont>
    <p:embeddedFont>
      <p:font typeface="Nunito" charset="1" panose="00000000000000000000"/>
      <p:regular r:id="rId21"/>
    </p:embeddedFont>
    <p:embeddedFont>
      <p:font typeface="Nunito Medium Italics" charset="1" panose="00000000000000000000"/>
      <p:regular r:id="rId22"/>
    </p:embeddedFont>
    <p:embeddedFont>
      <p:font typeface="Poppins Bold" charset="1" panose="00000800000000000000"/>
      <p:regular r:id="rId23"/>
    </p:embeddedFont>
    <p:embeddedFont>
      <p:font typeface="Poppins Medium" charset="1" panose="000006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jpeg" Type="http://schemas.openxmlformats.org/officeDocument/2006/relationships/image"/><Relationship Id="rId4" Target="../media/image8.jpeg" Type="http://schemas.openxmlformats.org/officeDocument/2006/relationships/image"/><Relationship Id="rId5" Target="../media/image9.jpeg" Type="http://schemas.openxmlformats.org/officeDocument/2006/relationships/image"/><Relationship Id="rId6" Target="../media/image10.jpeg" Type="http://schemas.openxmlformats.org/officeDocument/2006/relationships/image"/><Relationship Id="rId7" Target="../media/image11.png" Type="http://schemas.openxmlformats.org/officeDocument/2006/relationships/image"/><Relationship Id="rId8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pn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20.jpe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10627">
                <a:alpha val="100000"/>
              </a:srgbClr>
            </a:gs>
            <a:gs pos="100000">
              <a:srgbClr val="0820A0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57045">
            <a:off x="10110719" y="4247584"/>
            <a:ext cx="7194925" cy="7966677"/>
            <a:chOff x="0" y="0"/>
            <a:chExt cx="1894960" cy="20982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94960" cy="2098220"/>
            </a:xfrm>
            <a:custGeom>
              <a:avLst/>
              <a:gdLst/>
              <a:ahLst/>
              <a:cxnLst/>
              <a:rect r="r" b="b" t="t" l="l"/>
              <a:pathLst>
                <a:path h="2098220" w="1894960">
                  <a:moveTo>
                    <a:pt x="0" y="0"/>
                  </a:moveTo>
                  <a:lnTo>
                    <a:pt x="1894960" y="0"/>
                  </a:lnTo>
                  <a:lnTo>
                    <a:pt x="1894960" y="2098220"/>
                  </a:lnTo>
                  <a:lnTo>
                    <a:pt x="0" y="2098220"/>
                  </a:lnTo>
                  <a:close/>
                </a:path>
              </a:pathLst>
            </a:custGeom>
            <a:gradFill rotWithShape="true">
              <a:gsLst>
                <a:gs pos="0">
                  <a:srgbClr val="00D7FF">
                    <a:alpha val="100000"/>
                  </a:srgbClr>
                </a:gs>
                <a:gs pos="100000">
                  <a:srgbClr val="0527DA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894960" cy="21267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557045">
            <a:off x="11172928" y="-726048"/>
            <a:ext cx="6681571" cy="7966677"/>
            <a:chOff x="0" y="0"/>
            <a:chExt cx="1759755" cy="20982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59755" cy="2098220"/>
            </a:xfrm>
            <a:custGeom>
              <a:avLst/>
              <a:gdLst/>
              <a:ahLst/>
              <a:cxnLst/>
              <a:rect r="r" b="b" t="t" l="l"/>
              <a:pathLst>
                <a:path h="2098220" w="1759755">
                  <a:moveTo>
                    <a:pt x="0" y="0"/>
                  </a:moveTo>
                  <a:lnTo>
                    <a:pt x="1759755" y="0"/>
                  </a:lnTo>
                  <a:lnTo>
                    <a:pt x="1759755" y="2098220"/>
                  </a:lnTo>
                  <a:lnTo>
                    <a:pt x="0" y="2098220"/>
                  </a:lnTo>
                  <a:close/>
                </a:path>
              </a:pathLst>
            </a:custGeom>
            <a:gradFill rotWithShape="true">
              <a:gsLst>
                <a:gs pos="0">
                  <a:srgbClr val="00D7FF">
                    <a:alpha val="100000"/>
                  </a:srgbClr>
                </a:gs>
                <a:gs pos="100000">
                  <a:srgbClr val="0527DA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759755" cy="21267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59456" y="0"/>
            <a:ext cx="8028544" cy="10287000"/>
            <a:chOff x="0" y="0"/>
            <a:chExt cx="932874" cy="1195294"/>
          </a:xfrm>
        </p:grpSpPr>
        <p:sp>
          <p:nvSpPr>
            <p:cNvPr name="Freeform 9" id="9"/>
            <p:cNvSpPr/>
            <p:nvPr/>
          </p:nvSpPr>
          <p:spPr>
            <a:xfrm flipH="true" flipV="false" rot="0">
              <a:off x="0" y="0"/>
              <a:ext cx="932874" cy="1195294"/>
            </a:xfrm>
            <a:custGeom>
              <a:avLst/>
              <a:gdLst/>
              <a:ahLst/>
              <a:cxnLst/>
              <a:rect r="r" b="b" t="t" l="l"/>
              <a:pathLst>
                <a:path h="1195294" w="932874">
                  <a:moveTo>
                    <a:pt x="729674" y="0"/>
                  </a:moveTo>
                  <a:lnTo>
                    <a:pt x="0" y="0"/>
                  </a:lnTo>
                  <a:lnTo>
                    <a:pt x="203200" y="1195294"/>
                  </a:lnTo>
                  <a:lnTo>
                    <a:pt x="932874" y="1195294"/>
                  </a:lnTo>
                  <a:lnTo>
                    <a:pt x="729674" y="0"/>
                  </a:lnTo>
                  <a:close/>
                </a:path>
              </a:pathLst>
            </a:custGeom>
            <a:blipFill>
              <a:blip r:embed="rId2"/>
              <a:stretch>
                <a:fillRect l="-2052" t="0" r="-2052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5400000">
            <a:off x="-2639384" y="2701169"/>
            <a:ext cx="10225215" cy="4946448"/>
          </a:xfrm>
          <a:custGeom>
            <a:avLst/>
            <a:gdLst/>
            <a:ahLst/>
            <a:cxnLst/>
            <a:rect r="r" b="b" t="t" l="l"/>
            <a:pathLst>
              <a:path h="4946448" w="10225215">
                <a:moveTo>
                  <a:pt x="0" y="0"/>
                </a:moveTo>
                <a:lnTo>
                  <a:pt x="10225215" y="0"/>
                </a:lnTo>
                <a:lnTo>
                  <a:pt x="10225215" y="4946447"/>
                </a:lnTo>
                <a:lnTo>
                  <a:pt x="0" y="49464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flipH="true">
            <a:off x="11834530" y="-2051465"/>
            <a:ext cx="1079791" cy="6160329"/>
          </a:xfrm>
          <a:prstGeom prst="line">
            <a:avLst/>
          </a:prstGeom>
          <a:ln cap="flat" w="57150">
            <a:solidFill>
              <a:srgbClr val="00D7FF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12" id="12"/>
          <p:cNvSpPr/>
          <p:nvPr/>
        </p:nvSpPr>
        <p:spPr>
          <a:xfrm flipH="true">
            <a:off x="15373535" y="7206835"/>
            <a:ext cx="1079791" cy="6160329"/>
          </a:xfrm>
          <a:prstGeom prst="line">
            <a:avLst/>
          </a:prstGeom>
          <a:ln cap="flat" w="57150">
            <a:solidFill>
              <a:srgbClr val="00D7FF"/>
            </a:solidFill>
            <a:prstDash val="solid"/>
            <a:headEnd type="oval" len="lg" w="lg"/>
            <a:tailEnd type="oval" len="lg" w="lg"/>
          </a:ln>
        </p:spPr>
      </p:sp>
      <p:grpSp>
        <p:nvGrpSpPr>
          <p:cNvPr name="Group 13" id="13"/>
          <p:cNvGrpSpPr/>
          <p:nvPr/>
        </p:nvGrpSpPr>
        <p:grpSpPr>
          <a:xfrm rot="-5400000">
            <a:off x="365416" y="-39496"/>
            <a:ext cx="1727395" cy="2488221"/>
            <a:chOff x="0" y="0"/>
            <a:chExt cx="1547372" cy="222890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7372" cy="2228907"/>
            </a:xfrm>
            <a:custGeom>
              <a:avLst/>
              <a:gdLst/>
              <a:ahLst/>
              <a:cxnLst/>
              <a:rect r="r" b="b" t="t" l="l"/>
              <a:pathLst>
                <a:path h="2228907" w="1547372">
                  <a:moveTo>
                    <a:pt x="1547372" y="0"/>
                  </a:moveTo>
                  <a:lnTo>
                    <a:pt x="1547372" y="2114607"/>
                  </a:lnTo>
                  <a:lnTo>
                    <a:pt x="773686" y="2228907"/>
                  </a:lnTo>
                  <a:lnTo>
                    <a:pt x="0" y="2114607"/>
                  </a:lnTo>
                  <a:lnTo>
                    <a:pt x="0" y="0"/>
                  </a:lnTo>
                  <a:lnTo>
                    <a:pt x="1547372" y="0"/>
                  </a:lnTo>
                  <a:close/>
                </a:path>
              </a:pathLst>
            </a:custGeom>
            <a:solidFill>
              <a:srgbClr val="F2F2EF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28575"/>
              <a:ext cx="1547372" cy="21431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028700" y="7699377"/>
            <a:ext cx="8115300" cy="719849"/>
            <a:chOff x="0" y="0"/>
            <a:chExt cx="10820400" cy="959799"/>
          </a:xfrm>
        </p:grpSpPr>
        <p:grpSp>
          <p:nvGrpSpPr>
            <p:cNvPr name="Group 17" id="17"/>
            <p:cNvGrpSpPr/>
            <p:nvPr/>
          </p:nvGrpSpPr>
          <p:grpSpPr>
            <a:xfrm rot="5400000">
              <a:off x="2595894" y="-2595894"/>
              <a:ext cx="959799" cy="6151586"/>
              <a:chOff x="0" y="0"/>
              <a:chExt cx="791242" cy="5071266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791242" cy="5071266"/>
              </a:xfrm>
              <a:custGeom>
                <a:avLst/>
                <a:gdLst/>
                <a:ahLst/>
                <a:cxnLst/>
                <a:rect r="r" b="b" t="t" l="l"/>
                <a:pathLst>
                  <a:path h="5071266" w="791242">
                    <a:moveTo>
                      <a:pt x="263890" y="5052197"/>
                    </a:moveTo>
                    <a:cubicBezTo>
                      <a:pt x="304455" y="5063711"/>
                      <a:pt x="350572" y="5071266"/>
                      <a:pt x="395834" y="5071266"/>
                    </a:cubicBezTo>
                    <a:cubicBezTo>
                      <a:pt x="441098" y="5071266"/>
                      <a:pt x="484653" y="5064789"/>
                      <a:pt x="524790" y="5053275"/>
                    </a:cubicBezTo>
                    <a:cubicBezTo>
                      <a:pt x="525645" y="5052916"/>
                      <a:pt x="526499" y="5052916"/>
                      <a:pt x="527352" y="5052556"/>
                    </a:cubicBezTo>
                    <a:cubicBezTo>
                      <a:pt x="678085" y="5006501"/>
                      <a:pt x="789107" y="4884887"/>
                      <a:pt x="791242" y="4648171"/>
                    </a:cubicBezTo>
                    <a:lnTo>
                      <a:pt x="791242" y="0"/>
                    </a:lnTo>
                    <a:lnTo>
                      <a:pt x="0" y="0"/>
                    </a:lnTo>
                    <a:lnTo>
                      <a:pt x="0" y="4644722"/>
                    </a:lnTo>
                    <a:cubicBezTo>
                      <a:pt x="2135" y="4885606"/>
                      <a:pt x="111449" y="5007221"/>
                      <a:pt x="263890" y="5052197"/>
                    </a:cubicBezTo>
                    <a:close/>
                  </a:path>
                </a:pathLst>
              </a:custGeom>
              <a:solidFill>
                <a:srgbClr val="0527DA"/>
              </a:solidFill>
              <a:ln w="57150" cap="sq">
                <a:solidFill>
                  <a:srgbClr val="00D7FF"/>
                </a:solidFill>
                <a:prstDash val="solid"/>
                <a:miter/>
              </a:ln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28575"/>
                <a:ext cx="791242" cy="497284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-5400000">
              <a:off x="7963923" y="-1896679"/>
              <a:ext cx="959799" cy="4753156"/>
              <a:chOff x="0" y="0"/>
              <a:chExt cx="791242" cy="3918423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791242" cy="3918423"/>
              </a:xfrm>
              <a:custGeom>
                <a:avLst/>
                <a:gdLst/>
                <a:ahLst/>
                <a:cxnLst/>
                <a:rect r="r" b="b" t="t" l="l"/>
                <a:pathLst>
                  <a:path h="3918423" w="791242">
                    <a:moveTo>
                      <a:pt x="263890" y="3899354"/>
                    </a:moveTo>
                    <a:cubicBezTo>
                      <a:pt x="304455" y="3910868"/>
                      <a:pt x="350572" y="3918423"/>
                      <a:pt x="395834" y="3918423"/>
                    </a:cubicBezTo>
                    <a:cubicBezTo>
                      <a:pt x="441098" y="3918423"/>
                      <a:pt x="484653" y="3911946"/>
                      <a:pt x="524790" y="3900432"/>
                    </a:cubicBezTo>
                    <a:cubicBezTo>
                      <a:pt x="525645" y="3900073"/>
                      <a:pt x="526499" y="3900073"/>
                      <a:pt x="527352" y="3899714"/>
                    </a:cubicBezTo>
                    <a:cubicBezTo>
                      <a:pt x="678085" y="3853658"/>
                      <a:pt x="789107" y="3732044"/>
                      <a:pt x="791242" y="3520937"/>
                    </a:cubicBezTo>
                    <a:lnTo>
                      <a:pt x="791242" y="0"/>
                    </a:lnTo>
                    <a:lnTo>
                      <a:pt x="0" y="0"/>
                    </a:lnTo>
                    <a:lnTo>
                      <a:pt x="0" y="3518324"/>
                    </a:lnTo>
                    <a:cubicBezTo>
                      <a:pt x="2135" y="3732763"/>
                      <a:pt x="111449" y="3854378"/>
                      <a:pt x="263890" y="3899354"/>
                    </a:cubicBezTo>
                    <a:close/>
                  </a:path>
                </a:pathLst>
              </a:custGeom>
              <a:solidFill>
                <a:srgbClr val="0527DA"/>
              </a:solidFill>
              <a:ln w="57150" cap="sq">
                <a:solidFill>
                  <a:srgbClr val="00D7FF"/>
                </a:solidFill>
                <a:prstDash val="solid"/>
                <a:miter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28575"/>
                <a:ext cx="791242" cy="381999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</p:grpSp>
      <p:sp>
        <p:nvSpPr>
          <p:cNvPr name="Freeform 23" id="23"/>
          <p:cNvSpPr/>
          <p:nvPr/>
        </p:nvSpPr>
        <p:spPr>
          <a:xfrm flipH="false" flipV="false" rot="0">
            <a:off x="241591" y="340917"/>
            <a:ext cx="1969202" cy="1969202"/>
          </a:xfrm>
          <a:custGeom>
            <a:avLst/>
            <a:gdLst/>
            <a:ahLst/>
            <a:cxnLst/>
            <a:rect r="r" b="b" t="t" l="l"/>
            <a:pathLst>
              <a:path h="1969202" w="1969202">
                <a:moveTo>
                  <a:pt x="0" y="0"/>
                </a:moveTo>
                <a:lnTo>
                  <a:pt x="1969202" y="0"/>
                </a:lnTo>
                <a:lnTo>
                  <a:pt x="1969202" y="1969202"/>
                </a:lnTo>
                <a:lnTo>
                  <a:pt x="0" y="19692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207194" y="3112195"/>
            <a:ext cx="9870684" cy="353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03"/>
              </a:lnSpc>
            </a:pPr>
            <a:r>
              <a:rPr lang="en-US" sz="6252" b="true">
                <a:solidFill>
                  <a:srgbClr val="A8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SMART-PAID</a:t>
            </a:r>
          </a:p>
          <a:p>
            <a:pPr algn="l">
              <a:lnSpc>
                <a:spcPts val="6423"/>
              </a:lnSpc>
            </a:pPr>
            <a:r>
              <a:rPr lang="en-US" sz="5352" b="true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AI-DRIVEN DIAGNOSTIC AND TREATMENT SYSTEM FOR PNEUMONIA</a:t>
            </a:r>
          </a:p>
          <a:p>
            <a:pPr algn="l">
              <a:lnSpc>
                <a:spcPts val="7503"/>
              </a:lnSpc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241591" y="7861526"/>
            <a:ext cx="5333259" cy="396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359"/>
              </a:lnSpc>
              <a:spcBef>
                <a:spcPct val="0"/>
              </a:spcBef>
            </a:pPr>
            <a:r>
              <a:rPr lang="en-US" b="true" sz="2399" strike="noStrike" u="non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Presented by Mr. Sanni Kumar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65147" y="5637487"/>
            <a:ext cx="8352471" cy="738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19"/>
              </a:lnSpc>
              <a:spcBef>
                <a:spcPct val="0"/>
              </a:spcBef>
            </a:pPr>
            <a:r>
              <a:rPr lang="en-US" b="true" sz="4299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Driving Innovation for Tomorrow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798062" y="7852001"/>
            <a:ext cx="3065492" cy="436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75"/>
              </a:lnSpc>
              <a:spcBef>
                <a:spcPct val="0"/>
              </a:spcBef>
            </a:pPr>
            <a:r>
              <a:rPr lang="en-US" b="true" sz="2553" strike="noStrike" u="non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Department of CSE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820A0">
                <a:alpha val="100000"/>
              </a:srgbClr>
            </a:gs>
            <a:gs pos="100000">
              <a:srgbClr val="010627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35725" y="7338886"/>
            <a:ext cx="19159450" cy="3589980"/>
            <a:chOff x="0" y="0"/>
            <a:chExt cx="2226225" cy="4171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3882" y="0"/>
              <a:ext cx="2198461" cy="417136"/>
            </a:xfrm>
            <a:custGeom>
              <a:avLst/>
              <a:gdLst/>
              <a:ahLst/>
              <a:cxnLst/>
              <a:rect r="r" b="b" t="t" l="l"/>
              <a:pathLst>
                <a:path h="417136" w="2198461">
                  <a:moveTo>
                    <a:pt x="229726" y="0"/>
                  </a:moveTo>
                  <a:lnTo>
                    <a:pt x="1968735" y="0"/>
                  </a:lnTo>
                  <a:cubicBezTo>
                    <a:pt x="1993457" y="0"/>
                    <a:pt x="2016013" y="14102"/>
                    <a:pt x="2026839" y="36327"/>
                  </a:cubicBezTo>
                  <a:lnTo>
                    <a:pt x="2194647" y="380809"/>
                  </a:lnTo>
                  <a:cubicBezTo>
                    <a:pt x="2198461" y="388639"/>
                    <a:pt x="2197973" y="397881"/>
                    <a:pt x="2193357" y="405266"/>
                  </a:cubicBezTo>
                  <a:cubicBezTo>
                    <a:pt x="2188740" y="412650"/>
                    <a:pt x="2180645" y="417136"/>
                    <a:pt x="2171935" y="417136"/>
                  </a:cubicBezTo>
                  <a:lnTo>
                    <a:pt x="26526" y="417136"/>
                  </a:lnTo>
                  <a:cubicBezTo>
                    <a:pt x="17817" y="417136"/>
                    <a:pt x="9722" y="412650"/>
                    <a:pt x="5105" y="405266"/>
                  </a:cubicBezTo>
                  <a:cubicBezTo>
                    <a:pt x="488" y="397881"/>
                    <a:pt x="0" y="388639"/>
                    <a:pt x="3814" y="380809"/>
                  </a:cubicBezTo>
                  <a:lnTo>
                    <a:pt x="171622" y="36327"/>
                  </a:lnTo>
                  <a:cubicBezTo>
                    <a:pt x="182448" y="14102"/>
                    <a:pt x="205004" y="0"/>
                    <a:pt x="229726" y="0"/>
                  </a:cubicBezTo>
                  <a:close/>
                </a:path>
              </a:pathLst>
            </a:custGeom>
            <a:blipFill>
              <a:blip r:embed="rId2"/>
              <a:stretch>
                <a:fillRect l="-689" t="-35695" r="-689" b="-145826"/>
              </a:stretch>
            </a:blipFill>
            <a:ln w="114300" cap="rnd">
              <a:gradFill>
                <a:gsLst>
                  <a:gs pos="0">
                    <a:srgbClr val="00D7FF">
                      <a:alpha val="100000"/>
                    </a:srgbClr>
                  </a:gs>
                  <a:gs pos="100000">
                    <a:srgbClr val="0527DA">
                      <a:alpha val="100000"/>
                    </a:srgbClr>
                  </a:gs>
                </a:gsLst>
                <a:lin ang="5400000"/>
              </a:gradFill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-10800000">
            <a:off x="-466970" y="-641866"/>
            <a:ext cx="19159450" cy="3589980"/>
            <a:chOff x="0" y="0"/>
            <a:chExt cx="2226225" cy="417136"/>
          </a:xfrm>
        </p:grpSpPr>
        <p:sp>
          <p:nvSpPr>
            <p:cNvPr name="Freeform 5" id="5"/>
            <p:cNvSpPr/>
            <p:nvPr/>
          </p:nvSpPr>
          <p:spPr>
            <a:xfrm flipH="true" flipV="false" rot="0">
              <a:off x="13882" y="0"/>
              <a:ext cx="2198461" cy="417136"/>
            </a:xfrm>
            <a:custGeom>
              <a:avLst/>
              <a:gdLst/>
              <a:ahLst/>
              <a:cxnLst/>
              <a:rect r="r" b="b" t="t" l="l"/>
              <a:pathLst>
                <a:path h="417136" w="2198461">
                  <a:moveTo>
                    <a:pt x="1968735" y="0"/>
                  </a:moveTo>
                  <a:lnTo>
                    <a:pt x="229726" y="0"/>
                  </a:lnTo>
                  <a:cubicBezTo>
                    <a:pt x="205004" y="0"/>
                    <a:pt x="182448" y="14102"/>
                    <a:pt x="171622" y="36327"/>
                  </a:cubicBezTo>
                  <a:lnTo>
                    <a:pt x="3814" y="380809"/>
                  </a:lnTo>
                  <a:cubicBezTo>
                    <a:pt x="0" y="388639"/>
                    <a:pt x="488" y="397881"/>
                    <a:pt x="5105" y="405266"/>
                  </a:cubicBezTo>
                  <a:cubicBezTo>
                    <a:pt x="9722" y="412650"/>
                    <a:pt x="17817" y="417136"/>
                    <a:pt x="26526" y="417136"/>
                  </a:cubicBezTo>
                  <a:lnTo>
                    <a:pt x="2171935" y="417136"/>
                  </a:lnTo>
                  <a:cubicBezTo>
                    <a:pt x="2180645" y="417136"/>
                    <a:pt x="2188740" y="412650"/>
                    <a:pt x="2193357" y="405266"/>
                  </a:cubicBezTo>
                  <a:cubicBezTo>
                    <a:pt x="2197974" y="397881"/>
                    <a:pt x="2198461" y="388639"/>
                    <a:pt x="2194647" y="380809"/>
                  </a:cubicBezTo>
                  <a:lnTo>
                    <a:pt x="2026839" y="36327"/>
                  </a:lnTo>
                  <a:cubicBezTo>
                    <a:pt x="2016013" y="14102"/>
                    <a:pt x="1993457" y="0"/>
                    <a:pt x="1968735" y="0"/>
                  </a:cubicBezTo>
                  <a:close/>
                </a:path>
              </a:pathLst>
            </a:custGeom>
            <a:blipFill>
              <a:blip r:embed="rId2"/>
              <a:stretch>
                <a:fillRect l="-689" t="-35695" r="-689" b="-145826"/>
              </a:stretch>
            </a:blipFill>
            <a:ln w="114300" cap="rnd">
              <a:gradFill>
                <a:gsLst>
                  <a:gs pos="0">
                    <a:srgbClr val="00D7FF">
                      <a:alpha val="100000"/>
                    </a:srgbClr>
                  </a:gs>
                  <a:gs pos="100000">
                    <a:srgbClr val="0527DA">
                      <a:alpha val="100000"/>
                    </a:srgbClr>
                  </a:gs>
                </a:gsLst>
                <a:lin ang="5400000"/>
              </a:gradFill>
              <a:prstDash val="solid"/>
              <a:round/>
            </a:ln>
          </p:spPr>
        </p:sp>
      </p:grpSp>
      <p:sp>
        <p:nvSpPr>
          <p:cNvPr name="AutoShape 6" id="6"/>
          <p:cNvSpPr/>
          <p:nvPr/>
        </p:nvSpPr>
        <p:spPr>
          <a:xfrm flipH="true">
            <a:off x="-455725" y="7273077"/>
            <a:ext cx="1490264" cy="2943562"/>
          </a:xfrm>
          <a:prstGeom prst="line">
            <a:avLst/>
          </a:prstGeom>
          <a:ln cap="flat" w="57150">
            <a:solidFill>
              <a:srgbClr val="72FFFF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7" id="7"/>
          <p:cNvSpPr/>
          <p:nvPr/>
        </p:nvSpPr>
        <p:spPr>
          <a:xfrm>
            <a:off x="17262869" y="7238567"/>
            <a:ext cx="1417853" cy="2979117"/>
          </a:xfrm>
          <a:prstGeom prst="line">
            <a:avLst/>
          </a:prstGeom>
          <a:ln cap="flat" w="57150">
            <a:solidFill>
              <a:srgbClr val="72FFFF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8" id="8"/>
          <p:cNvSpPr/>
          <p:nvPr/>
        </p:nvSpPr>
        <p:spPr>
          <a:xfrm flipV="true">
            <a:off x="17222216" y="70362"/>
            <a:ext cx="1490264" cy="2943562"/>
          </a:xfrm>
          <a:prstGeom prst="line">
            <a:avLst/>
          </a:prstGeom>
          <a:ln cap="flat" w="57150">
            <a:solidFill>
              <a:srgbClr val="72FFFF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9" id="9"/>
          <p:cNvSpPr/>
          <p:nvPr/>
        </p:nvSpPr>
        <p:spPr>
          <a:xfrm flipH="true" flipV="true">
            <a:off x="-423967" y="69316"/>
            <a:ext cx="1417853" cy="2979117"/>
          </a:xfrm>
          <a:prstGeom prst="line">
            <a:avLst/>
          </a:prstGeom>
          <a:ln cap="flat" w="57150">
            <a:solidFill>
              <a:srgbClr val="72FFFF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TextBox 10" id="10"/>
          <p:cNvSpPr txBox="true"/>
          <p:nvPr/>
        </p:nvSpPr>
        <p:spPr>
          <a:xfrm rot="0">
            <a:off x="993886" y="5095875"/>
            <a:ext cx="8493247" cy="15171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26107" indent="-313054" lvl="1">
              <a:lnSpc>
                <a:spcPts val="4059"/>
              </a:lnSpc>
              <a:buFont typeface="Arial"/>
              <a:buChar char="•"/>
            </a:pPr>
            <a:r>
              <a:rPr lang="en-US" b="true" sz="2899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P</a:t>
            </a:r>
            <a:r>
              <a:rPr lang="en-US" b="true" sz="2899" strike="noStrike" u="none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neumonia is a severe respiratory disease</a:t>
            </a:r>
          </a:p>
          <a:p>
            <a:pPr algn="just" marL="626107" indent="-313054" lvl="1">
              <a:lnSpc>
                <a:spcPts val="4059"/>
              </a:lnSpc>
              <a:buFont typeface="Arial"/>
              <a:buChar char="•"/>
            </a:pPr>
            <a:r>
              <a:rPr lang="en-US" b="true" sz="2899" strike="noStrike" u="none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Late diagnosis increases health risks.</a:t>
            </a:r>
          </a:p>
          <a:p>
            <a:pPr algn="just" marL="626107" indent="-313054" lvl="1">
              <a:lnSpc>
                <a:spcPts val="4059"/>
              </a:lnSpc>
              <a:buFont typeface="Arial"/>
              <a:buChar char="•"/>
            </a:pPr>
            <a:r>
              <a:rPr lang="en-US" b="true" sz="2899" strike="noStrike" u="none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This is especially true in rural areas.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043672" y="3392624"/>
            <a:ext cx="13246316" cy="2560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101"/>
              </a:lnSpc>
              <a:spcBef>
                <a:spcPct val="0"/>
              </a:spcBef>
            </a:pPr>
            <a:r>
              <a:rPr lang="en-US" b="true" sz="8418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INTRODU</a:t>
            </a:r>
            <a:r>
              <a:rPr lang="en-US" b="true" sz="8418" strike="noStrike" u="none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CTION TO SMART-PAID</a:t>
            </a:r>
          </a:p>
          <a:p>
            <a:pPr algn="ctr" marL="0" indent="0" lvl="0">
              <a:lnSpc>
                <a:spcPts val="10101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8769623" y="5095875"/>
            <a:ext cx="8493247" cy="2031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26107" indent="-313054" lvl="1">
              <a:lnSpc>
                <a:spcPts val="4059"/>
              </a:lnSpc>
              <a:buFont typeface="Arial"/>
              <a:buChar char="•"/>
            </a:pPr>
            <a:r>
              <a:rPr lang="en-US" b="true" sz="2899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SMART-PAID </a:t>
            </a:r>
            <a:r>
              <a:rPr lang="en-US" b="true" sz="2899" strike="noStrike" u="none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offers accessible care.</a:t>
            </a:r>
          </a:p>
          <a:p>
            <a:pPr algn="just" marL="626107" indent="-313054" lvl="1">
              <a:lnSpc>
                <a:spcPts val="4059"/>
              </a:lnSpc>
              <a:buFont typeface="Arial"/>
              <a:buChar char="•"/>
            </a:pPr>
            <a:r>
              <a:rPr lang="en-US" b="true" sz="2899" strike="noStrike" u="none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It uses AI for detection and treatment</a:t>
            </a:r>
          </a:p>
          <a:p>
            <a:pPr algn="just" marL="626107" indent="-313054" lvl="1">
              <a:lnSpc>
                <a:spcPts val="4059"/>
              </a:lnSpc>
              <a:buFont typeface="Arial"/>
              <a:buChar char="•"/>
            </a:pPr>
            <a:r>
              <a:rPr lang="en-US" b="true" sz="2899" strike="noStrike" u="none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This system aims to save lives.</a:t>
            </a:r>
          </a:p>
          <a:p>
            <a:pPr algn="just">
              <a:lnSpc>
                <a:spcPts val="4059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820A0">
                <a:alpha val="100000"/>
              </a:srgbClr>
            </a:gs>
            <a:gs pos="100000">
              <a:srgbClr val="010627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-289001" y="1028700"/>
            <a:ext cx="18866002" cy="1786370"/>
            <a:chOff x="0" y="0"/>
            <a:chExt cx="4968824" cy="4704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68823" cy="470484"/>
            </a:xfrm>
            <a:custGeom>
              <a:avLst/>
              <a:gdLst/>
              <a:ahLst/>
              <a:cxnLst/>
              <a:rect r="r" b="b" t="t" l="l"/>
              <a:pathLst>
                <a:path h="470484" w="4968823">
                  <a:moveTo>
                    <a:pt x="0" y="0"/>
                  </a:moveTo>
                  <a:lnTo>
                    <a:pt x="4968823" y="0"/>
                  </a:lnTo>
                  <a:lnTo>
                    <a:pt x="4968823" y="470484"/>
                  </a:lnTo>
                  <a:lnTo>
                    <a:pt x="0" y="470484"/>
                  </a:lnTo>
                  <a:close/>
                </a:path>
              </a:pathLst>
            </a:custGeom>
            <a:gradFill rotWithShape="true">
              <a:gsLst>
                <a:gs pos="0">
                  <a:srgbClr val="0085FF">
                    <a:alpha val="100000"/>
                  </a:srgbClr>
                </a:gs>
                <a:gs pos="100000">
                  <a:srgbClr val="01089B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142875" cap="sq">
              <a:gradFill>
                <a:gsLst>
                  <a:gs pos="0">
                    <a:srgbClr val="01089B">
                      <a:alpha val="100000"/>
                    </a:srgbClr>
                  </a:gs>
                  <a:gs pos="100000">
                    <a:srgbClr val="0085FF">
                      <a:alpha val="100000"/>
                    </a:srgbClr>
                  </a:gs>
                </a:gsLst>
                <a:path path="circle">
                  <a:fillToRect l="0" r="100000" t="0" b="100000"/>
                </a:path>
                <a:tileRect r="0" l="-100000" b="0" t="-100000"/>
              </a:gra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968824" cy="4990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289001" y="6637898"/>
            <a:ext cx="18866002" cy="4238124"/>
            <a:chOff x="0" y="0"/>
            <a:chExt cx="4968824" cy="111621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5531" y="0"/>
              <a:ext cx="4957761" cy="1116214"/>
            </a:xfrm>
            <a:custGeom>
              <a:avLst/>
              <a:gdLst/>
              <a:ahLst/>
              <a:cxnLst/>
              <a:rect r="r" b="b" t="t" l="l"/>
              <a:pathLst>
                <a:path h="1116214" w="4957761">
                  <a:moveTo>
                    <a:pt x="238705" y="0"/>
                  </a:moveTo>
                  <a:lnTo>
                    <a:pt x="4719056" y="0"/>
                  </a:lnTo>
                  <a:cubicBezTo>
                    <a:pt x="4742821" y="0"/>
                    <a:pt x="4763186" y="16993"/>
                    <a:pt x="4767442" y="40373"/>
                  </a:cubicBezTo>
                  <a:lnTo>
                    <a:pt x="4955943" y="1075841"/>
                  </a:lnTo>
                  <a:cubicBezTo>
                    <a:pt x="4957761" y="1085831"/>
                    <a:pt x="4955052" y="1096113"/>
                    <a:pt x="4948546" y="1103910"/>
                  </a:cubicBezTo>
                  <a:cubicBezTo>
                    <a:pt x="4942041" y="1111707"/>
                    <a:pt x="4932411" y="1116214"/>
                    <a:pt x="4922256" y="1116214"/>
                  </a:cubicBezTo>
                  <a:lnTo>
                    <a:pt x="35505" y="1116214"/>
                  </a:lnTo>
                  <a:cubicBezTo>
                    <a:pt x="25351" y="1116214"/>
                    <a:pt x="15720" y="1111707"/>
                    <a:pt x="9215" y="1103910"/>
                  </a:cubicBezTo>
                  <a:cubicBezTo>
                    <a:pt x="2709" y="1096113"/>
                    <a:pt x="0" y="1085831"/>
                    <a:pt x="1819" y="1075841"/>
                  </a:cubicBezTo>
                  <a:lnTo>
                    <a:pt x="190319" y="40373"/>
                  </a:lnTo>
                  <a:cubicBezTo>
                    <a:pt x="194576" y="16993"/>
                    <a:pt x="214941" y="0"/>
                    <a:pt x="238705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85FF">
                    <a:alpha val="100000"/>
                  </a:srgbClr>
                </a:gs>
                <a:gs pos="100000">
                  <a:srgbClr val="01089B">
                    <a:alpha val="100000"/>
                  </a:srgbClr>
                </a:gs>
              </a:gsLst>
              <a:lin ang="5400000"/>
            </a:gradFill>
            <a:ln w="66675" cap="rnd">
              <a:solidFill>
                <a:srgbClr val="72FFFF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127000" y="-28575"/>
              <a:ext cx="4714824" cy="11447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644627" y="1239222"/>
            <a:ext cx="15605286" cy="267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559"/>
              </a:lnSpc>
              <a:spcBef>
                <a:spcPct val="0"/>
              </a:spcBef>
            </a:pPr>
            <a:r>
              <a:rPr lang="en-US" b="true" sz="8799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INSIG</a:t>
            </a:r>
            <a:r>
              <a:rPr lang="en-US" b="true" sz="8799" strike="noStrike" u="none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HTS FROM LITERATURE REVIEW</a:t>
            </a:r>
          </a:p>
          <a:p>
            <a:pPr algn="ctr" marL="0" indent="0" lvl="0">
              <a:lnSpc>
                <a:spcPts val="10559"/>
              </a:lnSpc>
              <a:spcBef>
                <a:spcPct val="0"/>
              </a:spcBef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715838" y="4253002"/>
            <a:ext cx="3042575" cy="3042575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55997" t="-11971" r="-55778" b="-12312"/>
              </a:stretch>
            </a:blipFill>
            <a:ln w="66675" cap="sq">
              <a:solidFill>
                <a:srgbClr val="72FFFF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4171056" y="4253002"/>
            <a:ext cx="3042575" cy="3042575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34206" t="0" r="-36824" b="-13948"/>
              </a:stretch>
            </a:blipFill>
            <a:ln w="66675" cap="sq">
              <a:solidFill>
                <a:srgbClr val="72FFFF"/>
              </a:solidFill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7623900" y="4253002"/>
            <a:ext cx="3042575" cy="3042575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50559" t="-16515" r="-49000" b="-16441"/>
              </a:stretch>
            </a:blipFill>
            <a:ln w="66675" cap="sq">
              <a:solidFill>
                <a:srgbClr val="72FFFF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1076743" y="4253002"/>
            <a:ext cx="3042575" cy="3042575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40589" t="0" r="-37188" b="0"/>
              </a:stretch>
            </a:blipFill>
            <a:ln w="66675" cap="sq">
              <a:solidFill>
                <a:srgbClr val="72FFFF"/>
              </a:solidFill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14529587" y="4253002"/>
            <a:ext cx="3042575" cy="3042575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49144" t="0" r="-26940" b="-10273"/>
              </a:stretch>
            </a:blipFill>
            <a:ln w="66675" cap="sq">
              <a:solidFill>
                <a:srgbClr val="72FFFF"/>
              </a:solidFill>
              <a:prstDash val="solid"/>
              <a:miter/>
            </a:ln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15765060" y="3030850"/>
            <a:ext cx="5045880" cy="1769794"/>
          </a:xfrm>
          <a:custGeom>
            <a:avLst/>
            <a:gdLst/>
            <a:ahLst/>
            <a:cxnLst/>
            <a:rect r="r" b="b" t="t" l="l"/>
            <a:pathLst>
              <a:path h="1769794" w="5045880">
                <a:moveTo>
                  <a:pt x="0" y="0"/>
                </a:moveTo>
                <a:lnTo>
                  <a:pt x="5045880" y="0"/>
                </a:lnTo>
                <a:lnTo>
                  <a:pt x="5045880" y="1769794"/>
                </a:lnTo>
                <a:lnTo>
                  <a:pt x="0" y="176979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-2522940" y="3030850"/>
            <a:ext cx="5045880" cy="1769794"/>
          </a:xfrm>
          <a:custGeom>
            <a:avLst/>
            <a:gdLst/>
            <a:ahLst/>
            <a:cxnLst/>
            <a:rect r="r" b="b" t="t" l="l"/>
            <a:pathLst>
              <a:path h="1769794" w="5045880">
                <a:moveTo>
                  <a:pt x="5045880" y="0"/>
                </a:moveTo>
                <a:lnTo>
                  <a:pt x="0" y="0"/>
                </a:lnTo>
                <a:lnTo>
                  <a:pt x="0" y="1769794"/>
                </a:lnTo>
                <a:lnTo>
                  <a:pt x="5045880" y="1769794"/>
                </a:lnTo>
                <a:lnTo>
                  <a:pt x="504588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649573" y="8446678"/>
            <a:ext cx="3175105" cy="1291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99"/>
              </a:lnSpc>
            </a:pPr>
            <a:r>
              <a:rPr lang="en-US" b="true" sz="2099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WHO (2021) highlighted the urgent need for accessible pneumonia diagnostic tools.</a:t>
            </a:r>
          </a:p>
          <a:p>
            <a:pPr algn="ctr" marL="0" indent="0" lvl="0">
              <a:lnSpc>
                <a:spcPts val="2099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1068508" y="7495053"/>
            <a:ext cx="2337234" cy="1132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61"/>
              </a:lnSpc>
            </a:pPr>
            <a:r>
              <a:rPr lang="en-US" sz="2961" b="true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Global Health Need</a:t>
            </a:r>
          </a:p>
          <a:p>
            <a:pPr algn="ctr" marL="0" indent="0" lvl="0">
              <a:lnSpc>
                <a:spcPts val="2961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4301564" y="8391686"/>
            <a:ext cx="2594080" cy="1291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99"/>
              </a:lnSpc>
              <a:spcBef>
                <a:spcPct val="0"/>
              </a:spcBef>
            </a:pPr>
            <a:r>
              <a:rPr lang="en-US" b="true" sz="2099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S</a:t>
            </a:r>
            <a:r>
              <a:rPr lang="en-US" b="true" sz="2099" strike="noStrike" u="none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mith et al. (2020) demonstrated AI's over 90% accuracy in X-ray analysis.</a:t>
            </a:r>
          </a:p>
          <a:p>
            <a:pPr algn="ctr" marL="0" indent="0" lvl="0">
              <a:lnSpc>
                <a:spcPts val="2099"/>
              </a:lnSpc>
              <a:spcBef>
                <a:spcPct val="0"/>
              </a:spcBef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4869300" y="7495053"/>
            <a:ext cx="1646085" cy="1132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61"/>
              </a:lnSpc>
              <a:spcBef>
                <a:spcPct val="0"/>
              </a:spcBef>
            </a:pPr>
            <a:r>
              <a:rPr lang="en-US" b="true" sz="2961" strike="noStrike" u="none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AI Accuracy</a:t>
            </a:r>
          </a:p>
          <a:p>
            <a:pPr algn="ctr" marL="0" indent="0" lvl="0">
              <a:lnSpc>
                <a:spcPts val="2961"/>
              </a:lnSpc>
              <a:spcBef>
                <a:spcPct val="0"/>
              </a:spcBef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7624042" y="8391686"/>
            <a:ext cx="3042432" cy="1291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99"/>
              </a:lnSpc>
              <a:spcBef>
                <a:spcPct val="0"/>
              </a:spcBef>
            </a:pPr>
            <a:r>
              <a:rPr lang="en-US" b="true" sz="2099" strike="noStrike" u="none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Patel &amp; Lee (2019) showed telemedicine improves rural healthcare access.</a:t>
            </a:r>
          </a:p>
          <a:p>
            <a:pPr algn="ctr" marL="0" indent="0" lvl="0">
              <a:lnSpc>
                <a:spcPts val="2099"/>
              </a:lnSpc>
              <a:spcBef>
                <a:spcPct val="0"/>
              </a:spcBef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7784856" y="7495053"/>
            <a:ext cx="2433265" cy="1132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61"/>
              </a:lnSpc>
              <a:spcBef>
                <a:spcPct val="0"/>
              </a:spcBef>
            </a:pPr>
            <a:r>
              <a:rPr lang="en-US" b="true" sz="2961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T</a:t>
            </a:r>
            <a:r>
              <a:rPr lang="en-US" b="true" sz="2961" strike="noStrike" u="none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elemedicine Impact</a:t>
            </a:r>
          </a:p>
          <a:p>
            <a:pPr algn="ctr" marL="0" indent="0" lvl="0">
              <a:lnSpc>
                <a:spcPts val="2961"/>
              </a:lnSpc>
              <a:spcBef>
                <a:spcPct val="0"/>
              </a:spcBef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11373855" y="8391686"/>
            <a:ext cx="2745463" cy="1548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99"/>
              </a:lnSpc>
              <a:spcBef>
                <a:spcPct val="0"/>
              </a:spcBef>
            </a:pPr>
            <a:r>
              <a:rPr lang="en-US" b="true" sz="2099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Chen et al. (2022) found </a:t>
            </a:r>
            <a:r>
              <a:rPr lang="en-US" b="true" sz="2099" strike="noStrike" u="none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voice AI enhances patient engagement significantly.</a:t>
            </a:r>
          </a:p>
          <a:p>
            <a:pPr algn="ctr" marL="0" indent="0" lvl="0">
              <a:lnSpc>
                <a:spcPts val="2099"/>
              </a:lnSpc>
              <a:spcBef>
                <a:spcPct val="0"/>
              </a:spcBef>
            </a:pPr>
          </a:p>
        </p:txBody>
      </p:sp>
      <p:sp>
        <p:nvSpPr>
          <p:cNvPr name="TextBox 28" id="28"/>
          <p:cNvSpPr txBox="true"/>
          <p:nvPr/>
        </p:nvSpPr>
        <p:spPr>
          <a:xfrm rot="0">
            <a:off x="10932497" y="7495053"/>
            <a:ext cx="3331068" cy="1132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61"/>
              </a:lnSpc>
              <a:spcBef>
                <a:spcPct val="0"/>
              </a:spcBef>
            </a:pPr>
            <a:r>
              <a:rPr lang="en-US" b="true" sz="2961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Voice </a:t>
            </a:r>
            <a:r>
              <a:rPr lang="en-US" b="true" sz="2961" strike="noStrike" u="none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AI &amp; Engagement</a:t>
            </a:r>
          </a:p>
          <a:p>
            <a:pPr algn="ctr" marL="0" indent="0" lvl="0">
              <a:lnSpc>
                <a:spcPts val="2961"/>
              </a:lnSpc>
              <a:spcBef>
                <a:spcPct val="0"/>
              </a:spcBef>
            </a:pPr>
          </a:p>
        </p:txBody>
      </p:sp>
      <p:sp>
        <p:nvSpPr>
          <p:cNvPr name="TextBox 29" id="29"/>
          <p:cNvSpPr txBox="true"/>
          <p:nvPr/>
        </p:nvSpPr>
        <p:spPr>
          <a:xfrm rot="0">
            <a:off x="14978082" y="8391686"/>
            <a:ext cx="2594080" cy="1291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99"/>
              </a:lnSpc>
            </a:pPr>
            <a:r>
              <a:rPr lang="en-US" b="true" sz="2099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Jones et al. (2020) confirmed symptom checkers aid in early disease detection.</a:t>
            </a:r>
          </a:p>
          <a:p>
            <a:pPr algn="ctr" marL="0" indent="0" lvl="0">
              <a:lnSpc>
                <a:spcPts val="2099"/>
              </a:lnSpc>
            </a:pPr>
          </a:p>
        </p:txBody>
      </p:sp>
      <p:sp>
        <p:nvSpPr>
          <p:cNvPr name="TextBox 30" id="30"/>
          <p:cNvSpPr txBox="true"/>
          <p:nvPr/>
        </p:nvSpPr>
        <p:spPr>
          <a:xfrm rot="0">
            <a:off x="15275545" y="7495053"/>
            <a:ext cx="1984057" cy="1132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61"/>
              </a:lnSpc>
              <a:spcBef>
                <a:spcPct val="0"/>
              </a:spcBef>
            </a:pPr>
            <a:r>
              <a:rPr lang="en-US" b="true" sz="2961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Early</a:t>
            </a:r>
            <a:r>
              <a:rPr lang="en-US" b="true" sz="2961" strike="noStrike" u="none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 Detection</a:t>
            </a:r>
          </a:p>
          <a:p>
            <a:pPr algn="ctr" marL="0" indent="0" lvl="0">
              <a:lnSpc>
                <a:spcPts val="2961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10627">
                <a:alpha val="100000"/>
              </a:srgbClr>
            </a:gs>
            <a:gs pos="100000">
              <a:srgbClr val="0820A0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2639384" y="2701169"/>
            <a:ext cx="10225215" cy="4946448"/>
          </a:xfrm>
          <a:custGeom>
            <a:avLst/>
            <a:gdLst/>
            <a:ahLst/>
            <a:cxnLst/>
            <a:rect r="r" b="b" t="t" l="l"/>
            <a:pathLst>
              <a:path h="4946448" w="10225215">
                <a:moveTo>
                  <a:pt x="0" y="0"/>
                </a:moveTo>
                <a:lnTo>
                  <a:pt x="10225215" y="0"/>
                </a:lnTo>
                <a:lnTo>
                  <a:pt x="10225215" y="4946447"/>
                </a:lnTo>
                <a:lnTo>
                  <a:pt x="0" y="49464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00724" y="653616"/>
            <a:ext cx="11931696" cy="1967511"/>
            <a:chOff x="0" y="0"/>
            <a:chExt cx="3142504" cy="5181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142504" cy="518192"/>
            </a:xfrm>
            <a:custGeom>
              <a:avLst/>
              <a:gdLst/>
              <a:ahLst/>
              <a:cxnLst/>
              <a:rect r="r" b="b" t="t" l="l"/>
              <a:pathLst>
                <a:path h="518192" w="3142504">
                  <a:moveTo>
                    <a:pt x="0" y="0"/>
                  </a:moveTo>
                  <a:lnTo>
                    <a:pt x="3142504" y="0"/>
                  </a:lnTo>
                  <a:lnTo>
                    <a:pt x="3142504" y="518192"/>
                  </a:lnTo>
                  <a:lnTo>
                    <a:pt x="0" y="518192"/>
                  </a:lnTo>
                  <a:close/>
                </a:path>
              </a:pathLst>
            </a:custGeom>
            <a:gradFill rotWithShape="true">
              <a:gsLst>
                <a:gs pos="0">
                  <a:srgbClr val="0085FF">
                    <a:alpha val="100000"/>
                  </a:srgbClr>
                </a:gs>
                <a:gs pos="100000">
                  <a:srgbClr val="01089B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142875" cap="sq">
              <a:gradFill>
                <a:gsLst>
                  <a:gs pos="0">
                    <a:srgbClr val="01089B">
                      <a:alpha val="100000"/>
                    </a:srgbClr>
                  </a:gs>
                  <a:gs pos="100000">
                    <a:srgbClr val="0085FF">
                      <a:alpha val="100000"/>
                    </a:srgbClr>
                  </a:gs>
                </a:gsLst>
                <a:path path="circle">
                  <a:fillToRect l="0" r="100000" t="0" b="100000"/>
                </a:path>
                <a:tileRect r="0" l="-100000" b="0" t="-100000"/>
              </a:gra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3142504" cy="546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581367" y="3345627"/>
            <a:ext cx="17174634" cy="5939673"/>
            <a:chOff x="0" y="0"/>
            <a:chExt cx="4523360" cy="156435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523360" cy="1564358"/>
            </a:xfrm>
            <a:custGeom>
              <a:avLst/>
              <a:gdLst/>
              <a:ahLst/>
              <a:cxnLst/>
              <a:rect r="r" b="b" t="t" l="l"/>
              <a:pathLst>
                <a:path h="1564358" w="4523360">
                  <a:moveTo>
                    <a:pt x="45078" y="0"/>
                  </a:moveTo>
                  <a:lnTo>
                    <a:pt x="4478283" y="0"/>
                  </a:lnTo>
                  <a:cubicBezTo>
                    <a:pt x="4490238" y="0"/>
                    <a:pt x="4501704" y="4749"/>
                    <a:pt x="4510157" y="13203"/>
                  </a:cubicBezTo>
                  <a:cubicBezTo>
                    <a:pt x="4518611" y="21657"/>
                    <a:pt x="4523360" y="33122"/>
                    <a:pt x="4523360" y="45078"/>
                  </a:cubicBezTo>
                  <a:lnTo>
                    <a:pt x="4523360" y="1519281"/>
                  </a:lnTo>
                  <a:cubicBezTo>
                    <a:pt x="4523360" y="1531236"/>
                    <a:pt x="4518611" y="1542702"/>
                    <a:pt x="4510157" y="1551155"/>
                  </a:cubicBezTo>
                  <a:cubicBezTo>
                    <a:pt x="4501704" y="1559609"/>
                    <a:pt x="4490238" y="1564358"/>
                    <a:pt x="4478283" y="1564358"/>
                  </a:cubicBezTo>
                  <a:lnTo>
                    <a:pt x="45078" y="1564358"/>
                  </a:lnTo>
                  <a:cubicBezTo>
                    <a:pt x="33122" y="1564358"/>
                    <a:pt x="21657" y="1559609"/>
                    <a:pt x="13203" y="1551155"/>
                  </a:cubicBezTo>
                  <a:cubicBezTo>
                    <a:pt x="4749" y="1542702"/>
                    <a:pt x="0" y="1531236"/>
                    <a:pt x="0" y="1519281"/>
                  </a:cubicBezTo>
                  <a:lnTo>
                    <a:pt x="0" y="45078"/>
                  </a:lnTo>
                  <a:cubicBezTo>
                    <a:pt x="0" y="33122"/>
                    <a:pt x="4749" y="21657"/>
                    <a:pt x="13203" y="13203"/>
                  </a:cubicBezTo>
                  <a:cubicBezTo>
                    <a:pt x="21657" y="4749"/>
                    <a:pt x="33122" y="0"/>
                    <a:pt x="4507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D7FF">
                    <a:alpha val="100000"/>
                  </a:srgbClr>
                </a:gs>
                <a:gs pos="50000">
                  <a:srgbClr val="00D7FF">
                    <a:alpha val="100000"/>
                  </a:srgbClr>
                </a:gs>
                <a:gs pos="100000">
                  <a:srgbClr val="0527DA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142875" cap="rnd">
              <a:gradFill>
                <a:gsLst>
                  <a:gs pos="0">
                    <a:srgbClr val="00D7FF">
                      <a:alpha val="100000"/>
                    </a:srgbClr>
                  </a:gs>
                  <a:gs pos="100000">
                    <a:srgbClr val="0527DA">
                      <a:alpha val="100000"/>
                    </a:srgbClr>
                  </a:gs>
                </a:gsLst>
                <a:lin ang="5400000"/>
              </a:gra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4523360" cy="15929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171170" y="5188288"/>
            <a:ext cx="3559148" cy="2254352"/>
            <a:chOff x="0" y="0"/>
            <a:chExt cx="812800" cy="5148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514825"/>
            </a:xfrm>
            <a:custGeom>
              <a:avLst/>
              <a:gdLst/>
              <a:ahLst/>
              <a:cxnLst/>
              <a:rect r="r" b="b" t="t" l="l"/>
              <a:pathLst>
                <a:path h="514825" w="812800">
                  <a:moveTo>
                    <a:pt x="54380" y="0"/>
                  </a:moveTo>
                  <a:lnTo>
                    <a:pt x="758420" y="0"/>
                  </a:lnTo>
                  <a:cubicBezTo>
                    <a:pt x="788453" y="0"/>
                    <a:pt x="812800" y="24347"/>
                    <a:pt x="812800" y="54380"/>
                  </a:cubicBezTo>
                  <a:lnTo>
                    <a:pt x="812800" y="460444"/>
                  </a:lnTo>
                  <a:cubicBezTo>
                    <a:pt x="812800" y="490478"/>
                    <a:pt x="788453" y="514825"/>
                    <a:pt x="758420" y="514825"/>
                  </a:cubicBezTo>
                  <a:lnTo>
                    <a:pt x="54380" y="514825"/>
                  </a:lnTo>
                  <a:cubicBezTo>
                    <a:pt x="24347" y="514825"/>
                    <a:pt x="0" y="490478"/>
                    <a:pt x="0" y="460444"/>
                  </a:cubicBezTo>
                  <a:lnTo>
                    <a:pt x="0" y="54380"/>
                  </a:lnTo>
                  <a:cubicBezTo>
                    <a:pt x="0" y="24347"/>
                    <a:pt x="24347" y="0"/>
                    <a:pt x="5438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812800" cy="5338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669988" y="4707726"/>
            <a:ext cx="2561513" cy="961122"/>
            <a:chOff x="0" y="0"/>
            <a:chExt cx="584971" cy="2194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84971" cy="219491"/>
            </a:xfrm>
            <a:custGeom>
              <a:avLst/>
              <a:gdLst/>
              <a:ahLst/>
              <a:cxnLst/>
              <a:rect r="r" b="b" t="t" l="l"/>
              <a:pathLst>
                <a:path h="219491" w="584971">
                  <a:moveTo>
                    <a:pt x="60448" y="0"/>
                  </a:moveTo>
                  <a:lnTo>
                    <a:pt x="524523" y="0"/>
                  </a:lnTo>
                  <a:cubicBezTo>
                    <a:pt x="557907" y="0"/>
                    <a:pt x="584971" y="27064"/>
                    <a:pt x="584971" y="60448"/>
                  </a:cubicBezTo>
                  <a:lnTo>
                    <a:pt x="584971" y="159043"/>
                  </a:lnTo>
                  <a:cubicBezTo>
                    <a:pt x="584971" y="175075"/>
                    <a:pt x="578602" y="190450"/>
                    <a:pt x="567266" y="201786"/>
                  </a:cubicBezTo>
                  <a:cubicBezTo>
                    <a:pt x="555930" y="213122"/>
                    <a:pt x="540555" y="219491"/>
                    <a:pt x="524523" y="219491"/>
                  </a:cubicBezTo>
                  <a:lnTo>
                    <a:pt x="60448" y="219491"/>
                  </a:lnTo>
                  <a:cubicBezTo>
                    <a:pt x="44416" y="219491"/>
                    <a:pt x="29041" y="213122"/>
                    <a:pt x="17705" y="201786"/>
                  </a:cubicBezTo>
                  <a:cubicBezTo>
                    <a:pt x="6369" y="190450"/>
                    <a:pt x="0" y="175075"/>
                    <a:pt x="0" y="159043"/>
                  </a:cubicBezTo>
                  <a:lnTo>
                    <a:pt x="0" y="60448"/>
                  </a:lnTo>
                  <a:cubicBezTo>
                    <a:pt x="0" y="44416"/>
                    <a:pt x="6369" y="29041"/>
                    <a:pt x="17705" y="17705"/>
                  </a:cubicBezTo>
                  <a:cubicBezTo>
                    <a:pt x="29041" y="6369"/>
                    <a:pt x="44416" y="0"/>
                    <a:pt x="6044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584971" cy="2385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5283782" y="5198288"/>
            <a:ext cx="3543359" cy="2244352"/>
            <a:chOff x="0" y="0"/>
            <a:chExt cx="812800" cy="51482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514825"/>
            </a:xfrm>
            <a:custGeom>
              <a:avLst/>
              <a:gdLst/>
              <a:ahLst/>
              <a:cxnLst/>
              <a:rect r="r" b="b" t="t" l="l"/>
              <a:pathLst>
                <a:path h="514825" w="812800">
                  <a:moveTo>
                    <a:pt x="54623" y="0"/>
                  </a:moveTo>
                  <a:lnTo>
                    <a:pt x="758177" y="0"/>
                  </a:lnTo>
                  <a:cubicBezTo>
                    <a:pt x="788345" y="0"/>
                    <a:pt x="812800" y="24455"/>
                    <a:pt x="812800" y="54623"/>
                  </a:cubicBezTo>
                  <a:lnTo>
                    <a:pt x="812800" y="460202"/>
                  </a:lnTo>
                  <a:cubicBezTo>
                    <a:pt x="812800" y="474689"/>
                    <a:pt x="807045" y="488582"/>
                    <a:pt x="796801" y="498826"/>
                  </a:cubicBezTo>
                  <a:cubicBezTo>
                    <a:pt x="786558" y="509070"/>
                    <a:pt x="772664" y="514825"/>
                    <a:pt x="758177" y="514825"/>
                  </a:cubicBezTo>
                  <a:lnTo>
                    <a:pt x="54623" y="514825"/>
                  </a:lnTo>
                  <a:cubicBezTo>
                    <a:pt x="24455" y="514825"/>
                    <a:pt x="0" y="490369"/>
                    <a:pt x="0" y="460202"/>
                  </a:cubicBezTo>
                  <a:lnTo>
                    <a:pt x="0" y="54623"/>
                  </a:lnTo>
                  <a:cubicBezTo>
                    <a:pt x="0" y="24455"/>
                    <a:pt x="24455" y="0"/>
                    <a:pt x="5462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812800" cy="54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780386" y="4719859"/>
            <a:ext cx="2550150" cy="956859"/>
            <a:chOff x="0" y="0"/>
            <a:chExt cx="584971" cy="21949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84971" cy="219491"/>
            </a:xfrm>
            <a:custGeom>
              <a:avLst/>
              <a:gdLst/>
              <a:ahLst/>
              <a:cxnLst/>
              <a:rect r="r" b="b" t="t" l="l"/>
              <a:pathLst>
                <a:path h="219491" w="584971">
                  <a:moveTo>
                    <a:pt x="60717" y="0"/>
                  </a:moveTo>
                  <a:lnTo>
                    <a:pt x="524254" y="0"/>
                  </a:lnTo>
                  <a:cubicBezTo>
                    <a:pt x="540357" y="0"/>
                    <a:pt x="555800" y="6397"/>
                    <a:pt x="567187" y="17784"/>
                  </a:cubicBezTo>
                  <a:cubicBezTo>
                    <a:pt x="578574" y="29170"/>
                    <a:pt x="584971" y="44614"/>
                    <a:pt x="584971" y="60717"/>
                  </a:cubicBezTo>
                  <a:lnTo>
                    <a:pt x="584971" y="158773"/>
                  </a:lnTo>
                  <a:cubicBezTo>
                    <a:pt x="584971" y="174877"/>
                    <a:pt x="578574" y="190320"/>
                    <a:pt x="567187" y="201707"/>
                  </a:cubicBezTo>
                  <a:cubicBezTo>
                    <a:pt x="555800" y="213094"/>
                    <a:pt x="540357" y="219491"/>
                    <a:pt x="524254" y="219491"/>
                  </a:cubicBezTo>
                  <a:lnTo>
                    <a:pt x="60717" y="219491"/>
                  </a:lnTo>
                  <a:cubicBezTo>
                    <a:pt x="44614" y="219491"/>
                    <a:pt x="29170" y="213094"/>
                    <a:pt x="17784" y="201707"/>
                  </a:cubicBezTo>
                  <a:cubicBezTo>
                    <a:pt x="6397" y="190320"/>
                    <a:pt x="0" y="174877"/>
                    <a:pt x="0" y="158773"/>
                  </a:cubicBezTo>
                  <a:lnTo>
                    <a:pt x="0" y="60717"/>
                  </a:lnTo>
                  <a:cubicBezTo>
                    <a:pt x="0" y="44614"/>
                    <a:pt x="6397" y="29170"/>
                    <a:pt x="17784" y="17784"/>
                  </a:cubicBezTo>
                  <a:cubicBezTo>
                    <a:pt x="29170" y="6397"/>
                    <a:pt x="44614" y="0"/>
                    <a:pt x="6071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28575"/>
              <a:ext cx="584971" cy="2480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37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18193" y="5142374"/>
            <a:ext cx="3631635" cy="2300265"/>
            <a:chOff x="0" y="0"/>
            <a:chExt cx="812800" cy="51482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514825"/>
            </a:xfrm>
            <a:custGeom>
              <a:avLst/>
              <a:gdLst/>
              <a:ahLst/>
              <a:cxnLst/>
              <a:rect r="r" b="b" t="t" l="l"/>
              <a:pathLst>
                <a:path h="514825" w="812800">
                  <a:moveTo>
                    <a:pt x="53295" y="0"/>
                  </a:moveTo>
                  <a:lnTo>
                    <a:pt x="759505" y="0"/>
                  </a:lnTo>
                  <a:cubicBezTo>
                    <a:pt x="773640" y="0"/>
                    <a:pt x="787196" y="5615"/>
                    <a:pt x="797190" y="15610"/>
                  </a:cubicBezTo>
                  <a:cubicBezTo>
                    <a:pt x="807185" y="25604"/>
                    <a:pt x="812800" y="39160"/>
                    <a:pt x="812800" y="53295"/>
                  </a:cubicBezTo>
                  <a:lnTo>
                    <a:pt x="812800" y="461530"/>
                  </a:lnTo>
                  <a:cubicBezTo>
                    <a:pt x="812800" y="475665"/>
                    <a:pt x="807185" y="489220"/>
                    <a:pt x="797190" y="499215"/>
                  </a:cubicBezTo>
                  <a:cubicBezTo>
                    <a:pt x="787196" y="509210"/>
                    <a:pt x="773640" y="514825"/>
                    <a:pt x="759505" y="514825"/>
                  </a:cubicBezTo>
                  <a:lnTo>
                    <a:pt x="53295" y="514825"/>
                  </a:lnTo>
                  <a:cubicBezTo>
                    <a:pt x="39160" y="514825"/>
                    <a:pt x="25604" y="509210"/>
                    <a:pt x="15610" y="499215"/>
                  </a:cubicBezTo>
                  <a:cubicBezTo>
                    <a:pt x="5615" y="489220"/>
                    <a:pt x="0" y="475665"/>
                    <a:pt x="0" y="461530"/>
                  </a:cubicBezTo>
                  <a:lnTo>
                    <a:pt x="0" y="53295"/>
                  </a:lnTo>
                  <a:cubicBezTo>
                    <a:pt x="0" y="39160"/>
                    <a:pt x="5615" y="25604"/>
                    <a:pt x="15610" y="15610"/>
                  </a:cubicBezTo>
                  <a:cubicBezTo>
                    <a:pt x="25604" y="5615"/>
                    <a:pt x="39160" y="0"/>
                    <a:pt x="5329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28575"/>
              <a:ext cx="812800" cy="54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827169" y="4652026"/>
            <a:ext cx="2613682" cy="980697"/>
            <a:chOff x="0" y="0"/>
            <a:chExt cx="584971" cy="219491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584971" cy="219491"/>
            </a:xfrm>
            <a:custGeom>
              <a:avLst/>
              <a:gdLst/>
              <a:ahLst/>
              <a:cxnLst/>
              <a:rect r="r" b="b" t="t" l="l"/>
              <a:pathLst>
                <a:path h="219491" w="584971">
                  <a:moveTo>
                    <a:pt x="59241" y="0"/>
                  </a:moveTo>
                  <a:lnTo>
                    <a:pt x="525729" y="0"/>
                  </a:lnTo>
                  <a:cubicBezTo>
                    <a:pt x="541441" y="0"/>
                    <a:pt x="556510" y="6241"/>
                    <a:pt x="567619" y="17351"/>
                  </a:cubicBezTo>
                  <a:cubicBezTo>
                    <a:pt x="578729" y="28461"/>
                    <a:pt x="584971" y="43530"/>
                    <a:pt x="584971" y="59241"/>
                  </a:cubicBezTo>
                  <a:lnTo>
                    <a:pt x="584971" y="160249"/>
                  </a:lnTo>
                  <a:cubicBezTo>
                    <a:pt x="584971" y="175961"/>
                    <a:pt x="578729" y="191029"/>
                    <a:pt x="567619" y="202139"/>
                  </a:cubicBezTo>
                  <a:cubicBezTo>
                    <a:pt x="556510" y="213249"/>
                    <a:pt x="541441" y="219491"/>
                    <a:pt x="525729" y="219491"/>
                  </a:cubicBezTo>
                  <a:lnTo>
                    <a:pt x="59241" y="219491"/>
                  </a:lnTo>
                  <a:cubicBezTo>
                    <a:pt x="43530" y="219491"/>
                    <a:pt x="28461" y="213249"/>
                    <a:pt x="17351" y="202139"/>
                  </a:cubicBezTo>
                  <a:cubicBezTo>
                    <a:pt x="6241" y="191029"/>
                    <a:pt x="0" y="175961"/>
                    <a:pt x="0" y="160249"/>
                  </a:cubicBezTo>
                  <a:lnTo>
                    <a:pt x="0" y="59241"/>
                  </a:lnTo>
                  <a:cubicBezTo>
                    <a:pt x="0" y="43530"/>
                    <a:pt x="6241" y="28461"/>
                    <a:pt x="17351" y="17351"/>
                  </a:cubicBezTo>
                  <a:cubicBezTo>
                    <a:pt x="28461" y="6241"/>
                    <a:pt x="43530" y="0"/>
                    <a:pt x="59241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cap="sq">
              <a:noFill/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28575"/>
              <a:ext cx="584971" cy="2480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1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3445128" y="5096871"/>
            <a:ext cx="3703475" cy="2345769"/>
            <a:chOff x="0" y="0"/>
            <a:chExt cx="812800" cy="51482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514825"/>
            </a:xfrm>
            <a:custGeom>
              <a:avLst/>
              <a:gdLst/>
              <a:ahLst/>
              <a:cxnLst/>
              <a:rect r="r" b="b" t="t" l="l"/>
              <a:pathLst>
                <a:path h="514825" w="812800">
                  <a:moveTo>
                    <a:pt x="52261" y="0"/>
                  </a:moveTo>
                  <a:lnTo>
                    <a:pt x="760539" y="0"/>
                  </a:lnTo>
                  <a:cubicBezTo>
                    <a:pt x="774399" y="0"/>
                    <a:pt x="787692" y="5506"/>
                    <a:pt x="797493" y="15307"/>
                  </a:cubicBezTo>
                  <a:cubicBezTo>
                    <a:pt x="807294" y="25108"/>
                    <a:pt x="812800" y="38401"/>
                    <a:pt x="812800" y="52261"/>
                  </a:cubicBezTo>
                  <a:lnTo>
                    <a:pt x="812800" y="462564"/>
                  </a:lnTo>
                  <a:cubicBezTo>
                    <a:pt x="812800" y="476424"/>
                    <a:pt x="807294" y="489717"/>
                    <a:pt x="797493" y="499518"/>
                  </a:cubicBezTo>
                  <a:cubicBezTo>
                    <a:pt x="787692" y="509319"/>
                    <a:pt x="774399" y="514825"/>
                    <a:pt x="760539" y="514825"/>
                  </a:cubicBezTo>
                  <a:lnTo>
                    <a:pt x="52261" y="514825"/>
                  </a:lnTo>
                  <a:cubicBezTo>
                    <a:pt x="38401" y="514825"/>
                    <a:pt x="25108" y="509319"/>
                    <a:pt x="15307" y="499518"/>
                  </a:cubicBezTo>
                  <a:cubicBezTo>
                    <a:pt x="5506" y="489717"/>
                    <a:pt x="0" y="476424"/>
                    <a:pt x="0" y="462564"/>
                  </a:cubicBezTo>
                  <a:lnTo>
                    <a:pt x="0" y="52261"/>
                  </a:lnTo>
                  <a:cubicBezTo>
                    <a:pt x="0" y="38401"/>
                    <a:pt x="5506" y="25108"/>
                    <a:pt x="15307" y="15307"/>
                  </a:cubicBezTo>
                  <a:cubicBezTo>
                    <a:pt x="25108" y="5506"/>
                    <a:pt x="38401" y="0"/>
                    <a:pt x="5226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28575"/>
              <a:ext cx="812800" cy="54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3880303" y="4704222"/>
            <a:ext cx="2665385" cy="1000097"/>
            <a:chOff x="0" y="0"/>
            <a:chExt cx="584971" cy="219491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584971" cy="219491"/>
            </a:xfrm>
            <a:custGeom>
              <a:avLst/>
              <a:gdLst/>
              <a:ahLst/>
              <a:cxnLst/>
              <a:rect r="r" b="b" t="t" l="l"/>
              <a:pathLst>
                <a:path h="219491" w="584971">
                  <a:moveTo>
                    <a:pt x="58092" y="0"/>
                  </a:moveTo>
                  <a:lnTo>
                    <a:pt x="526879" y="0"/>
                  </a:lnTo>
                  <a:cubicBezTo>
                    <a:pt x="558962" y="0"/>
                    <a:pt x="584971" y="26009"/>
                    <a:pt x="584971" y="58092"/>
                  </a:cubicBezTo>
                  <a:lnTo>
                    <a:pt x="584971" y="161398"/>
                  </a:lnTo>
                  <a:cubicBezTo>
                    <a:pt x="584971" y="193482"/>
                    <a:pt x="558962" y="219491"/>
                    <a:pt x="526879" y="219491"/>
                  </a:cubicBezTo>
                  <a:lnTo>
                    <a:pt x="58092" y="219491"/>
                  </a:lnTo>
                  <a:cubicBezTo>
                    <a:pt x="26009" y="219491"/>
                    <a:pt x="0" y="193482"/>
                    <a:pt x="0" y="161398"/>
                  </a:cubicBezTo>
                  <a:lnTo>
                    <a:pt x="0" y="58092"/>
                  </a:lnTo>
                  <a:cubicBezTo>
                    <a:pt x="0" y="26009"/>
                    <a:pt x="26009" y="0"/>
                    <a:pt x="5809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28575"/>
              <a:ext cx="584971" cy="2480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37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14858908" y="115480"/>
            <a:ext cx="4579389" cy="1606177"/>
          </a:xfrm>
          <a:custGeom>
            <a:avLst/>
            <a:gdLst/>
            <a:ahLst/>
            <a:cxnLst/>
            <a:rect r="r" b="b" t="t" l="l"/>
            <a:pathLst>
              <a:path h="1606177" w="4579389">
                <a:moveTo>
                  <a:pt x="0" y="0"/>
                </a:moveTo>
                <a:lnTo>
                  <a:pt x="4579389" y="0"/>
                </a:lnTo>
                <a:lnTo>
                  <a:pt x="4579389" y="1606177"/>
                </a:lnTo>
                <a:lnTo>
                  <a:pt x="0" y="16061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2473224" y="3681302"/>
            <a:ext cx="762684" cy="762684"/>
          </a:xfrm>
          <a:custGeom>
            <a:avLst/>
            <a:gdLst/>
            <a:ahLst/>
            <a:cxnLst/>
            <a:rect r="r" b="b" t="t" l="l"/>
            <a:pathLst>
              <a:path h="762684" w="762684">
                <a:moveTo>
                  <a:pt x="0" y="0"/>
                </a:moveTo>
                <a:lnTo>
                  <a:pt x="762684" y="0"/>
                </a:lnTo>
                <a:lnTo>
                  <a:pt x="762684" y="762684"/>
                </a:lnTo>
                <a:lnTo>
                  <a:pt x="0" y="7626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6466680" y="3681302"/>
            <a:ext cx="868493" cy="868493"/>
          </a:xfrm>
          <a:custGeom>
            <a:avLst/>
            <a:gdLst/>
            <a:ahLst/>
            <a:cxnLst/>
            <a:rect r="r" b="b" t="t" l="l"/>
            <a:pathLst>
              <a:path h="868493" w="868493">
                <a:moveTo>
                  <a:pt x="0" y="0"/>
                </a:moveTo>
                <a:lnTo>
                  <a:pt x="868493" y="0"/>
                </a:lnTo>
                <a:lnTo>
                  <a:pt x="868493" y="868493"/>
                </a:lnTo>
                <a:lnTo>
                  <a:pt x="0" y="8684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0564148" y="3642481"/>
            <a:ext cx="840326" cy="840326"/>
          </a:xfrm>
          <a:custGeom>
            <a:avLst/>
            <a:gdLst/>
            <a:ahLst/>
            <a:cxnLst/>
            <a:rect r="r" b="b" t="t" l="l"/>
            <a:pathLst>
              <a:path h="840326" w="840326">
                <a:moveTo>
                  <a:pt x="0" y="0"/>
                </a:moveTo>
                <a:lnTo>
                  <a:pt x="840326" y="0"/>
                </a:lnTo>
                <a:lnTo>
                  <a:pt x="840326" y="840326"/>
                </a:lnTo>
                <a:lnTo>
                  <a:pt x="0" y="84032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14633449" y="3623291"/>
            <a:ext cx="984515" cy="984515"/>
          </a:xfrm>
          <a:custGeom>
            <a:avLst/>
            <a:gdLst/>
            <a:ahLst/>
            <a:cxnLst/>
            <a:rect r="r" b="b" t="t" l="l"/>
            <a:pathLst>
              <a:path h="984515" w="984515">
                <a:moveTo>
                  <a:pt x="0" y="0"/>
                </a:moveTo>
                <a:lnTo>
                  <a:pt x="984515" y="0"/>
                </a:lnTo>
                <a:lnTo>
                  <a:pt x="984515" y="984515"/>
                </a:lnTo>
                <a:lnTo>
                  <a:pt x="0" y="9845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1561606" y="5882903"/>
            <a:ext cx="2778276" cy="915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748"/>
              </a:lnSpc>
            </a:pPr>
            <a:r>
              <a:rPr lang="en-US" b="true" sz="2883">
                <a:solidFill>
                  <a:srgbClr val="0527DA"/>
                </a:solidFill>
                <a:latin typeface="Nunito Medium"/>
                <a:ea typeface="Nunito Medium"/>
                <a:cs typeface="Nunito Medium"/>
                <a:sym typeface="Nunito Medium"/>
              </a:rPr>
              <a:t>React.js, HTML, CSS, JavaScript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836232" y="4888106"/>
            <a:ext cx="2229025" cy="980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9"/>
              </a:lnSpc>
            </a:pPr>
            <a:r>
              <a:rPr lang="en-US" sz="2529" b="true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Frontend Stack</a:t>
            </a:r>
          </a:p>
          <a:p>
            <a:pPr algn="ctr" marL="0" indent="0" lvl="0">
              <a:lnSpc>
                <a:spcPts val="2529"/>
              </a:lnSpc>
            </a:pPr>
          </a:p>
        </p:txBody>
      </p:sp>
      <p:sp>
        <p:nvSpPr>
          <p:cNvPr name="TextBox 40" id="40"/>
          <p:cNvSpPr txBox="true"/>
          <p:nvPr/>
        </p:nvSpPr>
        <p:spPr>
          <a:xfrm rot="0">
            <a:off x="5527961" y="5870687"/>
            <a:ext cx="3055000" cy="1008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86"/>
              </a:lnSpc>
              <a:spcBef>
                <a:spcPct val="0"/>
              </a:spcBef>
            </a:pPr>
            <a:r>
              <a:rPr lang="en-US" b="true" sz="3066">
                <a:solidFill>
                  <a:srgbClr val="0527DA"/>
                </a:solidFill>
                <a:latin typeface="Nunito Medium"/>
                <a:ea typeface="Nunito Medium"/>
                <a:cs typeface="Nunito Medium"/>
                <a:sym typeface="Nunito Medium"/>
              </a:rPr>
              <a:t>N</a:t>
            </a:r>
            <a:r>
              <a:rPr lang="en-US" b="true" sz="3066" strike="noStrike" u="none">
                <a:solidFill>
                  <a:srgbClr val="0527DA"/>
                </a:solidFill>
                <a:latin typeface="Nunito Medium"/>
                <a:ea typeface="Nunito Medium"/>
                <a:cs typeface="Nunito Medium"/>
                <a:sym typeface="Nunito Medium"/>
              </a:rPr>
              <a:t>ode.js, PHP, Express.js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6198811" y="4841299"/>
            <a:ext cx="1713301" cy="990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1"/>
              </a:lnSpc>
            </a:pPr>
            <a:r>
              <a:rPr lang="en-US" sz="2611" b="true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Backend Solutions</a:t>
            </a:r>
          </a:p>
          <a:p>
            <a:pPr algn="ctr" marL="0" indent="0" lvl="0">
              <a:lnSpc>
                <a:spcPts val="2611"/>
              </a:lnSpc>
            </a:pPr>
          </a:p>
        </p:txBody>
      </p:sp>
      <p:sp>
        <p:nvSpPr>
          <p:cNvPr name="TextBox 42" id="42"/>
          <p:cNvSpPr txBox="true"/>
          <p:nvPr/>
        </p:nvSpPr>
        <p:spPr>
          <a:xfrm rot="0">
            <a:off x="9716580" y="5845048"/>
            <a:ext cx="2834860" cy="1337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33"/>
              </a:lnSpc>
              <a:spcBef>
                <a:spcPct val="0"/>
              </a:spcBef>
            </a:pPr>
            <a:r>
              <a:rPr lang="en-US" b="true" sz="2718">
                <a:solidFill>
                  <a:srgbClr val="0527DA"/>
                </a:solidFill>
                <a:latin typeface="Nunito Medium"/>
                <a:ea typeface="Nunito Medium"/>
                <a:cs typeface="Nunito Medium"/>
                <a:sym typeface="Nunito Medium"/>
              </a:rPr>
              <a:t>O</a:t>
            </a:r>
            <a:r>
              <a:rPr lang="en-US" b="true" sz="2718" strike="noStrike" u="none">
                <a:solidFill>
                  <a:srgbClr val="0527DA"/>
                </a:solidFill>
                <a:latin typeface="Nunito Medium"/>
                <a:ea typeface="Nunito Medium"/>
                <a:cs typeface="Nunito Medium"/>
                <a:sym typeface="Nunito Medium"/>
              </a:rPr>
              <a:t>penAI GPT, Python (X-ray analysis)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0293049" y="4835303"/>
            <a:ext cx="1681922" cy="966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1"/>
              </a:lnSpc>
            </a:pPr>
            <a:r>
              <a:rPr lang="en-US" sz="2471" b="true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AI &amp; ML Core</a:t>
            </a:r>
          </a:p>
          <a:p>
            <a:pPr algn="ctr" marL="0" indent="0" lvl="0">
              <a:lnSpc>
                <a:spcPts val="2471"/>
              </a:lnSpc>
            </a:pPr>
          </a:p>
        </p:txBody>
      </p:sp>
      <p:sp>
        <p:nvSpPr>
          <p:cNvPr name="TextBox 44" id="44"/>
          <p:cNvSpPr txBox="true"/>
          <p:nvPr/>
        </p:nvSpPr>
        <p:spPr>
          <a:xfrm rot="0">
            <a:off x="13851396" y="5814010"/>
            <a:ext cx="2890938" cy="144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848"/>
              </a:lnSpc>
              <a:spcBef>
                <a:spcPct val="0"/>
              </a:spcBef>
            </a:pPr>
            <a:r>
              <a:rPr lang="en-US" b="true" sz="2960">
                <a:solidFill>
                  <a:srgbClr val="0527DA"/>
                </a:solidFill>
                <a:latin typeface="Nunito Medium"/>
                <a:ea typeface="Nunito Medium"/>
                <a:cs typeface="Nunito Medium"/>
                <a:sym typeface="Nunito Medium"/>
              </a:rPr>
              <a:t>N</a:t>
            </a:r>
            <a:r>
              <a:rPr lang="en-US" b="true" sz="2960" strike="noStrike" u="none">
                <a:solidFill>
                  <a:srgbClr val="0527DA"/>
                </a:solidFill>
                <a:latin typeface="Nunito Medium"/>
                <a:ea typeface="Nunito Medium"/>
                <a:cs typeface="Nunito Medium"/>
                <a:sym typeface="Nunito Medium"/>
              </a:rPr>
              <a:t>etlify, Firebase, LiveKit, ElevenLabs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4335419" y="4792497"/>
            <a:ext cx="1922893" cy="1050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0"/>
              </a:lnSpc>
            </a:pPr>
            <a:r>
              <a:rPr lang="en-US" sz="2720" b="true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Hosting &amp; Tools</a:t>
            </a:r>
          </a:p>
          <a:p>
            <a:pPr algn="ctr" marL="0" indent="0" lvl="0">
              <a:lnSpc>
                <a:spcPts val="2720"/>
              </a:lnSpc>
            </a:pPr>
          </a:p>
        </p:txBody>
      </p:sp>
      <p:sp>
        <p:nvSpPr>
          <p:cNvPr name="TextBox 46" id="46"/>
          <p:cNvSpPr txBox="true"/>
          <p:nvPr/>
        </p:nvSpPr>
        <p:spPr>
          <a:xfrm rot="0">
            <a:off x="581367" y="1175433"/>
            <a:ext cx="8627116" cy="1857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49"/>
              </a:lnSpc>
              <a:spcBef>
                <a:spcPct val="0"/>
              </a:spcBef>
            </a:pPr>
            <a:r>
              <a:rPr lang="en-US" b="true" sz="5708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C</a:t>
            </a:r>
            <a:r>
              <a:rPr lang="en-US" b="true" sz="5708" strike="noStrike" u="none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ORE TECHNOLOGIES EMPLOYED</a:t>
            </a:r>
          </a:p>
          <a:p>
            <a:pPr algn="l" marL="0" indent="0" lvl="0">
              <a:lnSpc>
                <a:spcPts val="780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820A0">
                <a:alpha val="100000"/>
              </a:srgbClr>
            </a:gs>
            <a:gs pos="100000">
              <a:srgbClr val="010627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7315724" y="1631415"/>
            <a:ext cx="11931696" cy="1967511"/>
            <a:chOff x="0" y="0"/>
            <a:chExt cx="3142504" cy="5181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42504" cy="518192"/>
            </a:xfrm>
            <a:custGeom>
              <a:avLst/>
              <a:gdLst/>
              <a:ahLst/>
              <a:cxnLst/>
              <a:rect r="r" b="b" t="t" l="l"/>
              <a:pathLst>
                <a:path h="518192" w="3142504">
                  <a:moveTo>
                    <a:pt x="0" y="0"/>
                  </a:moveTo>
                  <a:lnTo>
                    <a:pt x="3142504" y="0"/>
                  </a:lnTo>
                  <a:lnTo>
                    <a:pt x="3142504" y="518192"/>
                  </a:lnTo>
                  <a:lnTo>
                    <a:pt x="0" y="518192"/>
                  </a:lnTo>
                  <a:close/>
                </a:path>
              </a:pathLst>
            </a:custGeom>
            <a:gradFill rotWithShape="true">
              <a:gsLst>
                <a:gs pos="0">
                  <a:srgbClr val="0085FF">
                    <a:alpha val="100000"/>
                  </a:srgbClr>
                </a:gs>
                <a:gs pos="100000">
                  <a:srgbClr val="01089B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142875" cap="sq">
              <a:gradFill>
                <a:gsLst>
                  <a:gs pos="0">
                    <a:srgbClr val="01089B">
                      <a:alpha val="100000"/>
                    </a:srgbClr>
                  </a:gs>
                  <a:gs pos="100000">
                    <a:srgbClr val="0085FF">
                      <a:alpha val="100000"/>
                    </a:srgbClr>
                  </a:gs>
                </a:gsLst>
                <a:path path="circle">
                  <a:fillToRect l="0" r="100000" t="0" b="100000"/>
                </a:path>
                <a:tileRect r="0" l="-100000" b="0" t="-100000"/>
              </a:gra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3142504" cy="546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1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858908" y="115480"/>
            <a:ext cx="4579389" cy="1606177"/>
          </a:xfrm>
          <a:custGeom>
            <a:avLst/>
            <a:gdLst/>
            <a:ahLst/>
            <a:cxnLst/>
            <a:rect r="r" b="b" t="t" l="l"/>
            <a:pathLst>
              <a:path h="1606177" w="4579389">
                <a:moveTo>
                  <a:pt x="0" y="0"/>
                </a:moveTo>
                <a:lnTo>
                  <a:pt x="4579389" y="0"/>
                </a:lnTo>
                <a:lnTo>
                  <a:pt x="4579389" y="1606177"/>
                </a:lnTo>
                <a:lnTo>
                  <a:pt x="0" y="16061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6469831" y="8915191"/>
            <a:ext cx="0" cy="3962481"/>
          </a:xfrm>
          <a:prstGeom prst="line">
            <a:avLst/>
          </a:prstGeom>
          <a:ln cap="flat" w="57150">
            <a:solidFill>
              <a:srgbClr val="72FFFF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8206425" y="3598926"/>
            <a:ext cx="8454767" cy="5628136"/>
          </a:xfrm>
          <a:custGeom>
            <a:avLst/>
            <a:gdLst/>
            <a:ahLst/>
            <a:cxnLst/>
            <a:rect r="r" b="b" t="t" l="l"/>
            <a:pathLst>
              <a:path h="5628136" w="8454767">
                <a:moveTo>
                  <a:pt x="0" y="0"/>
                </a:moveTo>
                <a:lnTo>
                  <a:pt x="8454767" y="0"/>
                </a:lnTo>
                <a:lnTo>
                  <a:pt x="8454767" y="5628136"/>
                </a:lnTo>
                <a:lnTo>
                  <a:pt x="0" y="56281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206425" y="2186971"/>
            <a:ext cx="9273564" cy="180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62"/>
              </a:lnSpc>
              <a:spcBef>
                <a:spcPct val="0"/>
              </a:spcBef>
            </a:pPr>
            <a:r>
              <a:rPr lang="en-US" b="true" sz="5718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K</a:t>
            </a:r>
            <a:r>
              <a:rPr lang="en-US" b="true" sz="5718" strike="noStrike" u="none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EY ALGORITHMS FOR DIAGNOSIS</a:t>
            </a:r>
          </a:p>
          <a:p>
            <a:pPr algn="l" marL="0" indent="0" lvl="0">
              <a:lnSpc>
                <a:spcPts val="7462"/>
              </a:lnSpc>
              <a:spcBef>
                <a:spcPct val="0"/>
              </a:spcBef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806560" y="810909"/>
            <a:ext cx="6301368" cy="6964560"/>
            <a:chOff x="0" y="0"/>
            <a:chExt cx="1659619" cy="183428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659619" cy="1834287"/>
            </a:xfrm>
            <a:custGeom>
              <a:avLst/>
              <a:gdLst/>
              <a:ahLst/>
              <a:cxnLst/>
              <a:rect r="r" b="b" t="t" l="l"/>
              <a:pathLst>
                <a:path h="1834287" w="1659619">
                  <a:moveTo>
                    <a:pt x="98289" y="0"/>
                  </a:moveTo>
                  <a:lnTo>
                    <a:pt x="1561331" y="0"/>
                  </a:lnTo>
                  <a:cubicBezTo>
                    <a:pt x="1587398" y="0"/>
                    <a:pt x="1612399" y="10355"/>
                    <a:pt x="1630831" y="28788"/>
                  </a:cubicBezTo>
                  <a:cubicBezTo>
                    <a:pt x="1649264" y="47221"/>
                    <a:pt x="1659619" y="72221"/>
                    <a:pt x="1659619" y="98289"/>
                  </a:cubicBezTo>
                  <a:lnTo>
                    <a:pt x="1659619" y="1735999"/>
                  </a:lnTo>
                  <a:cubicBezTo>
                    <a:pt x="1659619" y="1790282"/>
                    <a:pt x="1615614" y="1834287"/>
                    <a:pt x="1561331" y="1834287"/>
                  </a:cubicBezTo>
                  <a:lnTo>
                    <a:pt x="98289" y="1834287"/>
                  </a:lnTo>
                  <a:cubicBezTo>
                    <a:pt x="44005" y="1834287"/>
                    <a:pt x="0" y="1790282"/>
                    <a:pt x="0" y="1735999"/>
                  </a:cubicBezTo>
                  <a:lnTo>
                    <a:pt x="0" y="98289"/>
                  </a:lnTo>
                  <a:cubicBezTo>
                    <a:pt x="0" y="44005"/>
                    <a:pt x="44005" y="0"/>
                    <a:pt x="98289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D7FF">
                    <a:alpha val="100000"/>
                  </a:srgbClr>
                </a:gs>
                <a:gs pos="33333">
                  <a:srgbClr val="00D7FF">
                    <a:alpha val="100000"/>
                  </a:srgbClr>
                </a:gs>
                <a:gs pos="66667">
                  <a:srgbClr val="00D7FF">
                    <a:alpha val="100000"/>
                  </a:srgbClr>
                </a:gs>
                <a:gs pos="100000">
                  <a:srgbClr val="0527DA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95250" cap="rnd">
              <a:gradFill>
                <a:gsLst>
                  <a:gs pos="0">
                    <a:srgbClr val="00D7FF">
                      <a:alpha val="100000"/>
                    </a:srgbClr>
                  </a:gs>
                  <a:gs pos="100000">
                    <a:srgbClr val="0527DA">
                      <a:alpha val="100000"/>
                    </a:srgbClr>
                  </a:gs>
                </a:gsLst>
                <a:lin ang="5400000"/>
              </a:gra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1659619" cy="18628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285698" y="1425646"/>
            <a:ext cx="5112635" cy="495651"/>
            <a:chOff x="0" y="0"/>
            <a:chExt cx="1258262" cy="12198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58262" cy="121984"/>
            </a:xfrm>
            <a:custGeom>
              <a:avLst/>
              <a:gdLst/>
              <a:ahLst/>
              <a:cxnLst/>
              <a:rect r="r" b="b" t="t" l="l"/>
              <a:pathLst>
                <a:path h="121984" w="1258262">
                  <a:moveTo>
                    <a:pt x="22714" y="0"/>
                  </a:moveTo>
                  <a:lnTo>
                    <a:pt x="1235547" y="0"/>
                  </a:lnTo>
                  <a:cubicBezTo>
                    <a:pt x="1248092" y="0"/>
                    <a:pt x="1258262" y="10169"/>
                    <a:pt x="1258262" y="22714"/>
                  </a:cubicBezTo>
                  <a:lnTo>
                    <a:pt x="1258262" y="99270"/>
                  </a:lnTo>
                  <a:cubicBezTo>
                    <a:pt x="1258262" y="105294"/>
                    <a:pt x="1255868" y="111071"/>
                    <a:pt x="1251609" y="115331"/>
                  </a:cubicBezTo>
                  <a:cubicBezTo>
                    <a:pt x="1247349" y="119591"/>
                    <a:pt x="1241572" y="121984"/>
                    <a:pt x="1235547" y="121984"/>
                  </a:cubicBezTo>
                  <a:lnTo>
                    <a:pt x="22714" y="121984"/>
                  </a:lnTo>
                  <a:cubicBezTo>
                    <a:pt x="10169" y="121984"/>
                    <a:pt x="0" y="111814"/>
                    <a:pt x="0" y="99270"/>
                  </a:cubicBezTo>
                  <a:lnTo>
                    <a:pt x="0" y="22714"/>
                  </a:lnTo>
                  <a:cubicBezTo>
                    <a:pt x="0" y="10169"/>
                    <a:pt x="10169" y="0"/>
                    <a:pt x="22714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1258262" cy="1505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14026" y="3714326"/>
            <a:ext cx="4365771" cy="495651"/>
            <a:chOff x="0" y="0"/>
            <a:chExt cx="1074452" cy="12198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74452" cy="121984"/>
            </a:xfrm>
            <a:custGeom>
              <a:avLst/>
              <a:gdLst/>
              <a:ahLst/>
              <a:cxnLst/>
              <a:rect r="r" b="b" t="t" l="l"/>
              <a:pathLst>
                <a:path h="121984" w="1074452">
                  <a:moveTo>
                    <a:pt x="26600" y="0"/>
                  </a:moveTo>
                  <a:lnTo>
                    <a:pt x="1047852" y="0"/>
                  </a:lnTo>
                  <a:cubicBezTo>
                    <a:pt x="1062543" y="0"/>
                    <a:pt x="1074452" y="11909"/>
                    <a:pt x="1074452" y="26600"/>
                  </a:cubicBezTo>
                  <a:lnTo>
                    <a:pt x="1074452" y="95384"/>
                  </a:lnTo>
                  <a:cubicBezTo>
                    <a:pt x="1074452" y="110075"/>
                    <a:pt x="1062543" y="121984"/>
                    <a:pt x="1047852" y="121984"/>
                  </a:cubicBezTo>
                  <a:lnTo>
                    <a:pt x="26600" y="121984"/>
                  </a:lnTo>
                  <a:cubicBezTo>
                    <a:pt x="11909" y="121984"/>
                    <a:pt x="0" y="110075"/>
                    <a:pt x="0" y="95384"/>
                  </a:cubicBezTo>
                  <a:lnTo>
                    <a:pt x="0" y="26600"/>
                  </a:lnTo>
                  <a:cubicBezTo>
                    <a:pt x="0" y="11909"/>
                    <a:pt x="11909" y="0"/>
                    <a:pt x="266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1074452" cy="1505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14026" y="5245614"/>
            <a:ext cx="5584569" cy="495651"/>
            <a:chOff x="0" y="0"/>
            <a:chExt cx="1374409" cy="12198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74409" cy="121984"/>
            </a:xfrm>
            <a:custGeom>
              <a:avLst/>
              <a:gdLst/>
              <a:ahLst/>
              <a:cxnLst/>
              <a:rect r="r" b="b" t="t" l="l"/>
              <a:pathLst>
                <a:path h="121984" w="1374409">
                  <a:moveTo>
                    <a:pt x="20795" y="0"/>
                  </a:moveTo>
                  <a:lnTo>
                    <a:pt x="1353614" y="0"/>
                  </a:lnTo>
                  <a:cubicBezTo>
                    <a:pt x="1359129" y="0"/>
                    <a:pt x="1364418" y="2191"/>
                    <a:pt x="1368318" y="6091"/>
                  </a:cubicBezTo>
                  <a:cubicBezTo>
                    <a:pt x="1372218" y="9990"/>
                    <a:pt x="1374409" y="15280"/>
                    <a:pt x="1374409" y="20795"/>
                  </a:cubicBezTo>
                  <a:lnTo>
                    <a:pt x="1374409" y="101189"/>
                  </a:lnTo>
                  <a:cubicBezTo>
                    <a:pt x="1374409" y="106704"/>
                    <a:pt x="1372218" y="111993"/>
                    <a:pt x="1368318" y="115893"/>
                  </a:cubicBezTo>
                  <a:cubicBezTo>
                    <a:pt x="1364418" y="119793"/>
                    <a:pt x="1359129" y="121984"/>
                    <a:pt x="1353614" y="121984"/>
                  </a:cubicBezTo>
                  <a:lnTo>
                    <a:pt x="20795" y="121984"/>
                  </a:lnTo>
                  <a:cubicBezTo>
                    <a:pt x="15280" y="121984"/>
                    <a:pt x="9990" y="119793"/>
                    <a:pt x="6091" y="115893"/>
                  </a:cubicBezTo>
                  <a:cubicBezTo>
                    <a:pt x="2191" y="111993"/>
                    <a:pt x="0" y="106704"/>
                    <a:pt x="0" y="101189"/>
                  </a:cubicBezTo>
                  <a:lnTo>
                    <a:pt x="0" y="20795"/>
                  </a:lnTo>
                  <a:cubicBezTo>
                    <a:pt x="0" y="15280"/>
                    <a:pt x="2191" y="9990"/>
                    <a:pt x="6091" y="6091"/>
                  </a:cubicBezTo>
                  <a:cubicBezTo>
                    <a:pt x="9990" y="2191"/>
                    <a:pt x="15280" y="0"/>
                    <a:pt x="20795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28575"/>
              <a:ext cx="1374409" cy="1505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188996" y="2070254"/>
            <a:ext cx="5709599" cy="1552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11920" indent="-205960" lvl="1">
              <a:lnSpc>
                <a:spcPts val="2480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907">
                <a:solidFill>
                  <a:srgbClr val="050A30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Ca</a:t>
            </a:r>
            <a:r>
              <a:rPr lang="en-US" b="true" sz="1907" strike="noStrike" u="none">
                <a:solidFill>
                  <a:srgbClr val="050A30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pture speech</a:t>
            </a:r>
          </a:p>
          <a:p>
            <a:pPr algn="just" marL="411920" indent="-205960" lvl="1">
              <a:lnSpc>
                <a:spcPts val="2480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907" strike="noStrike" u="none">
                <a:solidFill>
                  <a:srgbClr val="050A30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Convert to text (STT)</a:t>
            </a:r>
          </a:p>
          <a:p>
            <a:pPr algn="just" marL="411920" indent="-205960" lvl="1">
              <a:lnSpc>
                <a:spcPts val="2480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907" strike="noStrike" u="none">
                <a:solidFill>
                  <a:srgbClr val="050A30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Analyze with OpenAI</a:t>
            </a:r>
          </a:p>
          <a:p>
            <a:pPr algn="just" marL="411920" indent="-205960" lvl="1">
              <a:lnSpc>
                <a:spcPts val="2480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907" strike="noStrike" u="none">
                <a:solidFill>
                  <a:srgbClr val="050A30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Return diagnosis (Safe / Moderate / Risk)</a:t>
            </a:r>
          </a:p>
          <a:p>
            <a:pPr algn="just" marL="0" indent="0" lvl="0">
              <a:lnSpc>
                <a:spcPts val="2480"/>
              </a:lnSpc>
              <a:spcBef>
                <a:spcPct val="0"/>
              </a:spcBef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1478201" y="1624751"/>
            <a:ext cx="4516319" cy="296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00"/>
              </a:lnSpc>
              <a:spcBef>
                <a:spcPct val="0"/>
              </a:spcBef>
            </a:pPr>
            <a:r>
              <a:rPr lang="en-US" b="true" sz="2300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V</a:t>
            </a:r>
            <a:r>
              <a:rPr lang="en-US" b="true" sz="2300" strike="noStrike" u="none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oice Assistant Algorithm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535505" y="4376885"/>
            <a:ext cx="4862827" cy="335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730"/>
              </a:lnSpc>
              <a:spcBef>
                <a:spcPct val="0"/>
              </a:spcBef>
            </a:pPr>
            <a:r>
              <a:rPr lang="en-US" b="true" sz="2100">
                <a:solidFill>
                  <a:srgbClr val="050A30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S</a:t>
            </a:r>
            <a:r>
              <a:rPr lang="en-US" b="true" sz="2100" strike="noStrike" u="none">
                <a:solidFill>
                  <a:srgbClr val="050A30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imilar to voice, handles typed input.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535505" y="3843135"/>
            <a:ext cx="3462326" cy="296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00"/>
              </a:lnSpc>
              <a:spcBef>
                <a:spcPct val="0"/>
              </a:spcBef>
            </a:pPr>
            <a:r>
              <a:rPr lang="en-US" b="true" sz="2300" strike="noStrike" u="none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Chatbot Algorithm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535505" y="5908173"/>
            <a:ext cx="4516319" cy="335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730"/>
              </a:lnSpc>
            </a:pPr>
            <a:r>
              <a:rPr lang="en-US" b="true" sz="2100">
                <a:solidFill>
                  <a:srgbClr val="050A30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Via WhatsApp or Form (PHP/Node)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535505" y="5374423"/>
            <a:ext cx="7374438" cy="296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00"/>
              </a:lnSpc>
            </a:pPr>
            <a:r>
              <a:rPr lang="en-US" b="true" sz="2300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Appointment Booking Algorithm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10627">
                <a:alpha val="100000"/>
              </a:srgbClr>
            </a:gs>
            <a:gs pos="100000">
              <a:srgbClr val="0820A0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1481141" y="4221526"/>
            <a:ext cx="8545030" cy="218239"/>
            <a:chOff x="0" y="0"/>
            <a:chExt cx="2250543" cy="5747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50543" cy="57479"/>
            </a:xfrm>
            <a:custGeom>
              <a:avLst/>
              <a:gdLst/>
              <a:ahLst/>
              <a:cxnLst/>
              <a:rect r="r" b="b" t="t" l="l"/>
              <a:pathLst>
                <a:path h="57479" w="2250543">
                  <a:moveTo>
                    <a:pt x="0" y="0"/>
                  </a:moveTo>
                  <a:lnTo>
                    <a:pt x="2250543" y="0"/>
                  </a:lnTo>
                  <a:lnTo>
                    <a:pt x="2250543" y="57479"/>
                  </a:lnTo>
                  <a:lnTo>
                    <a:pt x="0" y="57479"/>
                  </a:lnTo>
                  <a:close/>
                </a:path>
              </a:pathLst>
            </a:custGeom>
            <a:gradFill rotWithShape="true">
              <a:gsLst>
                <a:gs pos="0">
                  <a:srgbClr val="0085FF">
                    <a:alpha val="100000"/>
                  </a:srgbClr>
                </a:gs>
                <a:gs pos="100000">
                  <a:srgbClr val="01089B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250543" cy="860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141248" y="2246828"/>
            <a:ext cx="7307447" cy="888065"/>
            <a:chOff x="0" y="0"/>
            <a:chExt cx="1798423" cy="2185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98423" cy="218560"/>
            </a:xfrm>
            <a:custGeom>
              <a:avLst/>
              <a:gdLst/>
              <a:ahLst/>
              <a:cxnLst/>
              <a:rect r="r" b="b" t="t" l="l"/>
              <a:pathLst>
                <a:path h="218560" w="1798423">
                  <a:moveTo>
                    <a:pt x="15892" y="0"/>
                  </a:moveTo>
                  <a:lnTo>
                    <a:pt x="1782531" y="0"/>
                  </a:lnTo>
                  <a:cubicBezTo>
                    <a:pt x="1791308" y="0"/>
                    <a:pt x="1798423" y="7115"/>
                    <a:pt x="1798423" y="15892"/>
                  </a:cubicBezTo>
                  <a:lnTo>
                    <a:pt x="1798423" y="202668"/>
                  </a:lnTo>
                  <a:cubicBezTo>
                    <a:pt x="1798423" y="206883"/>
                    <a:pt x="1796749" y="210925"/>
                    <a:pt x="1793768" y="213905"/>
                  </a:cubicBezTo>
                  <a:cubicBezTo>
                    <a:pt x="1790788" y="216886"/>
                    <a:pt x="1786746" y="218560"/>
                    <a:pt x="1782531" y="218560"/>
                  </a:cubicBezTo>
                  <a:lnTo>
                    <a:pt x="15892" y="218560"/>
                  </a:lnTo>
                  <a:cubicBezTo>
                    <a:pt x="7115" y="218560"/>
                    <a:pt x="0" y="211445"/>
                    <a:pt x="0" y="202668"/>
                  </a:cubicBezTo>
                  <a:lnTo>
                    <a:pt x="0" y="15892"/>
                  </a:lnTo>
                  <a:cubicBezTo>
                    <a:pt x="0" y="11677"/>
                    <a:pt x="1674" y="7635"/>
                    <a:pt x="4655" y="4655"/>
                  </a:cubicBezTo>
                  <a:cubicBezTo>
                    <a:pt x="7635" y="1674"/>
                    <a:pt x="11677" y="0"/>
                    <a:pt x="1589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798423" cy="2471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526074" y="4063225"/>
            <a:ext cx="8665669" cy="843912"/>
            <a:chOff x="0" y="0"/>
            <a:chExt cx="2132693" cy="20769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32693" cy="207694"/>
            </a:xfrm>
            <a:custGeom>
              <a:avLst/>
              <a:gdLst/>
              <a:ahLst/>
              <a:cxnLst/>
              <a:rect r="r" b="b" t="t" l="l"/>
              <a:pathLst>
                <a:path h="207694" w="2132693">
                  <a:moveTo>
                    <a:pt x="13401" y="0"/>
                  </a:moveTo>
                  <a:lnTo>
                    <a:pt x="2119292" y="0"/>
                  </a:lnTo>
                  <a:cubicBezTo>
                    <a:pt x="2126693" y="0"/>
                    <a:pt x="2132693" y="6000"/>
                    <a:pt x="2132693" y="13401"/>
                  </a:cubicBezTo>
                  <a:lnTo>
                    <a:pt x="2132693" y="194293"/>
                  </a:lnTo>
                  <a:cubicBezTo>
                    <a:pt x="2132693" y="201694"/>
                    <a:pt x="2126693" y="207694"/>
                    <a:pt x="2119292" y="207694"/>
                  </a:cubicBezTo>
                  <a:lnTo>
                    <a:pt x="13401" y="207694"/>
                  </a:lnTo>
                  <a:cubicBezTo>
                    <a:pt x="6000" y="207694"/>
                    <a:pt x="0" y="201694"/>
                    <a:pt x="0" y="194293"/>
                  </a:cubicBezTo>
                  <a:lnTo>
                    <a:pt x="0" y="13401"/>
                  </a:lnTo>
                  <a:cubicBezTo>
                    <a:pt x="0" y="6000"/>
                    <a:pt x="6000" y="0"/>
                    <a:pt x="13401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2132693" cy="2362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1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3147435" y="5835469"/>
            <a:ext cx="6828808" cy="707168"/>
            <a:chOff x="0" y="0"/>
            <a:chExt cx="1680626" cy="1740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80626" cy="174040"/>
            </a:xfrm>
            <a:custGeom>
              <a:avLst/>
              <a:gdLst/>
              <a:ahLst/>
              <a:cxnLst/>
              <a:rect r="r" b="b" t="t" l="l"/>
              <a:pathLst>
                <a:path h="174040" w="1680626">
                  <a:moveTo>
                    <a:pt x="17006" y="0"/>
                  </a:moveTo>
                  <a:lnTo>
                    <a:pt x="1663620" y="0"/>
                  </a:lnTo>
                  <a:cubicBezTo>
                    <a:pt x="1673012" y="0"/>
                    <a:pt x="1680626" y="7614"/>
                    <a:pt x="1680626" y="17006"/>
                  </a:cubicBezTo>
                  <a:lnTo>
                    <a:pt x="1680626" y="157034"/>
                  </a:lnTo>
                  <a:cubicBezTo>
                    <a:pt x="1680626" y="166426"/>
                    <a:pt x="1673012" y="174040"/>
                    <a:pt x="1663620" y="174040"/>
                  </a:cubicBezTo>
                  <a:lnTo>
                    <a:pt x="17006" y="174040"/>
                  </a:lnTo>
                  <a:cubicBezTo>
                    <a:pt x="7614" y="174040"/>
                    <a:pt x="0" y="166426"/>
                    <a:pt x="0" y="157034"/>
                  </a:cubicBezTo>
                  <a:lnTo>
                    <a:pt x="0" y="17006"/>
                  </a:lnTo>
                  <a:cubicBezTo>
                    <a:pt x="0" y="7614"/>
                    <a:pt x="7614" y="0"/>
                    <a:pt x="1700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cap="sq">
              <a:noFill/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1680626" cy="2026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1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141248" y="7629789"/>
            <a:ext cx="8515966" cy="905447"/>
            <a:chOff x="0" y="0"/>
            <a:chExt cx="2095850" cy="22283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95850" cy="222838"/>
            </a:xfrm>
            <a:custGeom>
              <a:avLst/>
              <a:gdLst/>
              <a:ahLst/>
              <a:cxnLst/>
              <a:rect r="r" b="b" t="t" l="l"/>
              <a:pathLst>
                <a:path h="222838" w="2095850">
                  <a:moveTo>
                    <a:pt x="13637" y="0"/>
                  </a:moveTo>
                  <a:lnTo>
                    <a:pt x="2082213" y="0"/>
                  </a:lnTo>
                  <a:cubicBezTo>
                    <a:pt x="2085830" y="0"/>
                    <a:pt x="2089298" y="1437"/>
                    <a:pt x="2091855" y="3994"/>
                  </a:cubicBezTo>
                  <a:cubicBezTo>
                    <a:pt x="2094413" y="6551"/>
                    <a:pt x="2095850" y="10020"/>
                    <a:pt x="2095850" y="13637"/>
                  </a:cubicBezTo>
                  <a:lnTo>
                    <a:pt x="2095850" y="209201"/>
                  </a:lnTo>
                  <a:cubicBezTo>
                    <a:pt x="2095850" y="212818"/>
                    <a:pt x="2094413" y="216286"/>
                    <a:pt x="2091855" y="218844"/>
                  </a:cubicBezTo>
                  <a:cubicBezTo>
                    <a:pt x="2089298" y="221401"/>
                    <a:pt x="2085830" y="222838"/>
                    <a:pt x="2082213" y="222838"/>
                  </a:cubicBezTo>
                  <a:lnTo>
                    <a:pt x="13637" y="222838"/>
                  </a:lnTo>
                  <a:cubicBezTo>
                    <a:pt x="10020" y="222838"/>
                    <a:pt x="6551" y="221401"/>
                    <a:pt x="3994" y="218844"/>
                  </a:cubicBezTo>
                  <a:cubicBezTo>
                    <a:pt x="1437" y="216286"/>
                    <a:pt x="0" y="212818"/>
                    <a:pt x="0" y="209201"/>
                  </a:cubicBezTo>
                  <a:lnTo>
                    <a:pt x="0" y="13637"/>
                  </a:lnTo>
                  <a:cubicBezTo>
                    <a:pt x="0" y="10020"/>
                    <a:pt x="1437" y="6551"/>
                    <a:pt x="3994" y="3994"/>
                  </a:cubicBezTo>
                  <a:cubicBezTo>
                    <a:pt x="6551" y="1437"/>
                    <a:pt x="10020" y="0"/>
                    <a:pt x="1363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cap="sq">
              <a:noFill/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2095850" cy="2514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1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481141" y="4704898"/>
            <a:ext cx="8545030" cy="4885224"/>
            <a:chOff x="0" y="0"/>
            <a:chExt cx="1814124" cy="103714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814124" cy="1037141"/>
            </a:xfrm>
            <a:custGeom>
              <a:avLst/>
              <a:gdLst/>
              <a:ahLst/>
              <a:cxnLst/>
              <a:rect r="r" b="b" t="t" l="l"/>
              <a:pathLst>
                <a:path h="1037141" w="1814124">
                  <a:moveTo>
                    <a:pt x="36241" y="0"/>
                  </a:moveTo>
                  <a:lnTo>
                    <a:pt x="1777883" y="0"/>
                  </a:lnTo>
                  <a:cubicBezTo>
                    <a:pt x="1797898" y="0"/>
                    <a:pt x="1814124" y="16225"/>
                    <a:pt x="1814124" y="36241"/>
                  </a:cubicBezTo>
                  <a:lnTo>
                    <a:pt x="1814124" y="1000900"/>
                  </a:lnTo>
                  <a:cubicBezTo>
                    <a:pt x="1814124" y="1010512"/>
                    <a:pt x="1810305" y="1019730"/>
                    <a:pt x="1803509" y="1026526"/>
                  </a:cubicBezTo>
                  <a:cubicBezTo>
                    <a:pt x="1796713" y="1033323"/>
                    <a:pt x="1787495" y="1037141"/>
                    <a:pt x="1777883" y="1037141"/>
                  </a:cubicBezTo>
                  <a:lnTo>
                    <a:pt x="36241" y="1037141"/>
                  </a:lnTo>
                  <a:cubicBezTo>
                    <a:pt x="16225" y="1037141"/>
                    <a:pt x="0" y="1020915"/>
                    <a:pt x="0" y="1000900"/>
                  </a:cubicBezTo>
                  <a:lnTo>
                    <a:pt x="0" y="36241"/>
                  </a:lnTo>
                  <a:cubicBezTo>
                    <a:pt x="0" y="16225"/>
                    <a:pt x="16225" y="0"/>
                    <a:pt x="36241" y="0"/>
                  </a:cubicBezTo>
                  <a:close/>
                </a:path>
              </a:pathLst>
            </a:custGeom>
            <a:blipFill>
              <a:blip r:embed="rId2">
                <a:alphaModFix amt="85000"/>
              </a:blip>
              <a:stretch>
                <a:fillRect l="0" t="-3246" r="0" b="-3246"/>
              </a:stretch>
            </a:blipFill>
            <a:ln w="76200" cap="rnd">
              <a:gradFill>
                <a:gsLst>
                  <a:gs pos="0">
                    <a:srgbClr val="0527DA">
                      <a:alpha val="85000"/>
                    </a:srgbClr>
                  </a:gs>
                  <a:gs pos="100000">
                    <a:srgbClr val="00D7FF">
                      <a:alpha val="85000"/>
                    </a:srgbClr>
                  </a:gs>
                </a:gsLst>
                <a:lin ang="5400000"/>
              </a:gradFill>
              <a:prstDash val="solid"/>
              <a:round/>
            </a:ln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14858908" y="115480"/>
            <a:ext cx="4579389" cy="1606177"/>
          </a:xfrm>
          <a:custGeom>
            <a:avLst/>
            <a:gdLst/>
            <a:ahLst/>
            <a:cxnLst/>
            <a:rect r="r" b="b" t="t" l="l"/>
            <a:pathLst>
              <a:path h="1606177" w="4579389">
                <a:moveTo>
                  <a:pt x="0" y="0"/>
                </a:moveTo>
                <a:lnTo>
                  <a:pt x="4579389" y="0"/>
                </a:lnTo>
                <a:lnTo>
                  <a:pt x="4579389" y="1606177"/>
                </a:lnTo>
                <a:lnTo>
                  <a:pt x="0" y="16061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20" id="20"/>
          <p:cNvSpPr/>
          <p:nvPr/>
        </p:nvSpPr>
        <p:spPr>
          <a:xfrm flipH="true" flipV="true">
            <a:off x="-1085713" y="9864162"/>
            <a:ext cx="4228827" cy="26659"/>
          </a:xfrm>
          <a:prstGeom prst="line">
            <a:avLst/>
          </a:prstGeom>
          <a:ln cap="flat" w="57150">
            <a:solidFill>
              <a:srgbClr val="00D7FF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TextBox 21" id="21"/>
          <p:cNvSpPr txBox="true"/>
          <p:nvPr/>
        </p:nvSpPr>
        <p:spPr>
          <a:xfrm rot="0">
            <a:off x="1481141" y="1576454"/>
            <a:ext cx="8852217" cy="2504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839"/>
              </a:lnSpc>
              <a:spcBef>
                <a:spcPct val="0"/>
              </a:spcBef>
            </a:pPr>
            <a:r>
              <a:rPr lang="en-US" b="true" sz="8199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MECHANISM AND WORKING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334971" y="2536225"/>
            <a:ext cx="6406653" cy="366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99"/>
              </a:lnSpc>
            </a:pPr>
            <a:r>
              <a:rPr lang="en-US" b="true" sz="2799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User inputs symptoms via voice/chat.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807245" y="4285129"/>
            <a:ext cx="8103327" cy="366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99"/>
              </a:lnSpc>
            </a:pPr>
            <a:r>
              <a:rPr lang="en-US" b="true" sz="2799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AI evaluates symptoms or uploaded X-ray.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563588" y="6034417"/>
            <a:ext cx="5346984" cy="366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99"/>
              </a:lnSpc>
            </a:pPr>
            <a:r>
              <a:rPr lang="en-US" b="true" sz="2799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Risk level is categorized.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334971" y="7764639"/>
            <a:ext cx="6732740" cy="71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99"/>
              </a:lnSpc>
            </a:pPr>
            <a:r>
              <a:rPr lang="en-US" b="true" sz="2799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Users receive prevention/treatment tips or book a doctor’s appointment.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820A0">
                <a:alpha val="100000"/>
              </a:srgbClr>
            </a:gs>
            <a:gs pos="100000">
              <a:srgbClr val="010627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-289001" y="1028700"/>
            <a:ext cx="18866002" cy="1786370"/>
            <a:chOff x="0" y="0"/>
            <a:chExt cx="4968824" cy="4704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68823" cy="470484"/>
            </a:xfrm>
            <a:custGeom>
              <a:avLst/>
              <a:gdLst/>
              <a:ahLst/>
              <a:cxnLst/>
              <a:rect r="r" b="b" t="t" l="l"/>
              <a:pathLst>
                <a:path h="470484" w="4968823">
                  <a:moveTo>
                    <a:pt x="0" y="0"/>
                  </a:moveTo>
                  <a:lnTo>
                    <a:pt x="4968823" y="0"/>
                  </a:lnTo>
                  <a:lnTo>
                    <a:pt x="4968823" y="470484"/>
                  </a:lnTo>
                  <a:lnTo>
                    <a:pt x="0" y="470484"/>
                  </a:lnTo>
                  <a:close/>
                </a:path>
              </a:pathLst>
            </a:custGeom>
            <a:gradFill rotWithShape="true">
              <a:gsLst>
                <a:gs pos="0">
                  <a:srgbClr val="0085FF">
                    <a:alpha val="100000"/>
                  </a:srgbClr>
                </a:gs>
                <a:gs pos="100000">
                  <a:srgbClr val="01089B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142875" cap="sq">
              <a:gradFill>
                <a:gsLst>
                  <a:gs pos="0">
                    <a:srgbClr val="01089B">
                      <a:alpha val="100000"/>
                    </a:srgbClr>
                  </a:gs>
                  <a:gs pos="100000">
                    <a:srgbClr val="0085FF">
                      <a:alpha val="100000"/>
                    </a:srgbClr>
                  </a:gs>
                </a:gsLst>
                <a:path path="circle">
                  <a:fillToRect l="0" r="100000" t="0" b="100000"/>
                </a:path>
                <a:tileRect r="0" l="-100000" b="0" t="-100000"/>
              </a:gra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4968824" cy="4990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925762" y="1245610"/>
            <a:ext cx="10436475" cy="1343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559"/>
              </a:lnSpc>
              <a:spcBef>
                <a:spcPct val="0"/>
              </a:spcBef>
            </a:pPr>
            <a:r>
              <a:rPr lang="en-US" b="true" sz="8799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TESTING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140643" y="5149193"/>
            <a:ext cx="3302612" cy="3590456"/>
            <a:chOff x="0" y="0"/>
            <a:chExt cx="812800" cy="88364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83641"/>
            </a:xfrm>
            <a:custGeom>
              <a:avLst/>
              <a:gdLst/>
              <a:ahLst/>
              <a:cxnLst/>
              <a:rect r="r" b="b" t="t" l="l"/>
              <a:pathLst>
                <a:path h="883641" w="812800">
                  <a:moveTo>
                    <a:pt x="58605" y="0"/>
                  </a:moveTo>
                  <a:lnTo>
                    <a:pt x="754195" y="0"/>
                  </a:lnTo>
                  <a:cubicBezTo>
                    <a:pt x="769738" y="0"/>
                    <a:pt x="784645" y="6174"/>
                    <a:pt x="795635" y="17165"/>
                  </a:cubicBezTo>
                  <a:cubicBezTo>
                    <a:pt x="806626" y="28155"/>
                    <a:pt x="812800" y="43062"/>
                    <a:pt x="812800" y="58605"/>
                  </a:cubicBezTo>
                  <a:lnTo>
                    <a:pt x="812800" y="825036"/>
                  </a:lnTo>
                  <a:cubicBezTo>
                    <a:pt x="812800" y="840579"/>
                    <a:pt x="806626" y="855486"/>
                    <a:pt x="795635" y="866476"/>
                  </a:cubicBezTo>
                  <a:cubicBezTo>
                    <a:pt x="784645" y="877466"/>
                    <a:pt x="769738" y="883641"/>
                    <a:pt x="754195" y="883641"/>
                  </a:cubicBezTo>
                  <a:lnTo>
                    <a:pt x="58605" y="883641"/>
                  </a:lnTo>
                  <a:cubicBezTo>
                    <a:pt x="43062" y="883641"/>
                    <a:pt x="28155" y="877466"/>
                    <a:pt x="17165" y="866476"/>
                  </a:cubicBezTo>
                  <a:cubicBezTo>
                    <a:pt x="6174" y="855486"/>
                    <a:pt x="0" y="840579"/>
                    <a:pt x="0" y="825036"/>
                  </a:cubicBezTo>
                  <a:lnTo>
                    <a:pt x="0" y="58605"/>
                  </a:lnTo>
                  <a:cubicBezTo>
                    <a:pt x="0" y="43062"/>
                    <a:pt x="6174" y="28155"/>
                    <a:pt x="17165" y="17165"/>
                  </a:cubicBezTo>
                  <a:cubicBezTo>
                    <a:pt x="28155" y="6174"/>
                    <a:pt x="43062" y="0"/>
                    <a:pt x="5860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812800" cy="912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603507" y="4703269"/>
            <a:ext cx="2376884" cy="891846"/>
            <a:chOff x="0" y="0"/>
            <a:chExt cx="584971" cy="2194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84971" cy="219491"/>
            </a:xfrm>
            <a:custGeom>
              <a:avLst/>
              <a:gdLst/>
              <a:ahLst/>
              <a:cxnLst/>
              <a:rect r="r" b="b" t="t" l="l"/>
              <a:pathLst>
                <a:path h="219491" w="584971">
                  <a:moveTo>
                    <a:pt x="65143" y="0"/>
                  </a:moveTo>
                  <a:lnTo>
                    <a:pt x="519827" y="0"/>
                  </a:lnTo>
                  <a:cubicBezTo>
                    <a:pt x="555805" y="0"/>
                    <a:pt x="584971" y="29166"/>
                    <a:pt x="584971" y="65143"/>
                  </a:cubicBezTo>
                  <a:lnTo>
                    <a:pt x="584971" y="154347"/>
                  </a:lnTo>
                  <a:cubicBezTo>
                    <a:pt x="584971" y="190325"/>
                    <a:pt x="555805" y="219491"/>
                    <a:pt x="519827" y="219491"/>
                  </a:cubicBezTo>
                  <a:lnTo>
                    <a:pt x="65143" y="219491"/>
                  </a:lnTo>
                  <a:cubicBezTo>
                    <a:pt x="29166" y="219491"/>
                    <a:pt x="0" y="190325"/>
                    <a:pt x="0" y="154347"/>
                  </a:cubicBezTo>
                  <a:lnTo>
                    <a:pt x="0" y="65143"/>
                  </a:lnTo>
                  <a:cubicBezTo>
                    <a:pt x="0" y="29166"/>
                    <a:pt x="29166" y="0"/>
                    <a:pt x="6514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584971" cy="2480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2413150" y="5733193"/>
            <a:ext cx="2757598" cy="2469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2100" b="true">
                <a:solidFill>
                  <a:srgbClr val="0527DA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Individual modules, such as chat functions and forms, undergo thorough testing.</a:t>
            </a:r>
          </a:p>
          <a:p>
            <a:pPr algn="l" marL="0" indent="0" lvl="0">
              <a:lnSpc>
                <a:spcPts val="280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2603507" y="5005678"/>
            <a:ext cx="2520394" cy="332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99"/>
              </a:lnSpc>
            </a:pPr>
            <a:r>
              <a:rPr lang="en-US" b="true" sz="2599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Unit Testing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5708677" y="5149193"/>
            <a:ext cx="3302612" cy="3590456"/>
            <a:chOff x="0" y="0"/>
            <a:chExt cx="812800" cy="88364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83641"/>
            </a:xfrm>
            <a:custGeom>
              <a:avLst/>
              <a:gdLst/>
              <a:ahLst/>
              <a:cxnLst/>
              <a:rect r="r" b="b" t="t" l="l"/>
              <a:pathLst>
                <a:path h="883641" w="812800">
                  <a:moveTo>
                    <a:pt x="58605" y="0"/>
                  </a:moveTo>
                  <a:lnTo>
                    <a:pt x="754195" y="0"/>
                  </a:lnTo>
                  <a:cubicBezTo>
                    <a:pt x="769738" y="0"/>
                    <a:pt x="784645" y="6174"/>
                    <a:pt x="795635" y="17165"/>
                  </a:cubicBezTo>
                  <a:cubicBezTo>
                    <a:pt x="806626" y="28155"/>
                    <a:pt x="812800" y="43062"/>
                    <a:pt x="812800" y="58605"/>
                  </a:cubicBezTo>
                  <a:lnTo>
                    <a:pt x="812800" y="825036"/>
                  </a:lnTo>
                  <a:cubicBezTo>
                    <a:pt x="812800" y="840579"/>
                    <a:pt x="806626" y="855486"/>
                    <a:pt x="795635" y="866476"/>
                  </a:cubicBezTo>
                  <a:cubicBezTo>
                    <a:pt x="784645" y="877466"/>
                    <a:pt x="769738" y="883641"/>
                    <a:pt x="754195" y="883641"/>
                  </a:cubicBezTo>
                  <a:lnTo>
                    <a:pt x="58605" y="883641"/>
                  </a:lnTo>
                  <a:cubicBezTo>
                    <a:pt x="43062" y="883641"/>
                    <a:pt x="28155" y="877466"/>
                    <a:pt x="17165" y="866476"/>
                  </a:cubicBezTo>
                  <a:cubicBezTo>
                    <a:pt x="6174" y="855486"/>
                    <a:pt x="0" y="840579"/>
                    <a:pt x="0" y="825036"/>
                  </a:cubicBezTo>
                  <a:lnTo>
                    <a:pt x="0" y="58605"/>
                  </a:lnTo>
                  <a:cubicBezTo>
                    <a:pt x="0" y="43062"/>
                    <a:pt x="6174" y="28155"/>
                    <a:pt x="17165" y="17165"/>
                  </a:cubicBezTo>
                  <a:cubicBezTo>
                    <a:pt x="28155" y="6174"/>
                    <a:pt x="43062" y="0"/>
                    <a:pt x="5860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812800" cy="912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6171541" y="4717631"/>
            <a:ext cx="2376884" cy="891846"/>
            <a:chOff x="0" y="0"/>
            <a:chExt cx="584971" cy="21949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84971" cy="219491"/>
            </a:xfrm>
            <a:custGeom>
              <a:avLst/>
              <a:gdLst/>
              <a:ahLst/>
              <a:cxnLst/>
              <a:rect r="r" b="b" t="t" l="l"/>
              <a:pathLst>
                <a:path h="219491" w="584971">
                  <a:moveTo>
                    <a:pt x="65143" y="0"/>
                  </a:moveTo>
                  <a:lnTo>
                    <a:pt x="519827" y="0"/>
                  </a:lnTo>
                  <a:cubicBezTo>
                    <a:pt x="555805" y="0"/>
                    <a:pt x="584971" y="29166"/>
                    <a:pt x="584971" y="65143"/>
                  </a:cubicBezTo>
                  <a:lnTo>
                    <a:pt x="584971" y="154347"/>
                  </a:lnTo>
                  <a:cubicBezTo>
                    <a:pt x="584971" y="190325"/>
                    <a:pt x="555805" y="219491"/>
                    <a:pt x="519827" y="219491"/>
                  </a:cubicBezTo>
                  <a:lnTo>
                    <a:pt x="65143" y="219491"/>
                  </a:lnTo>
                  <a:cubicBezTo>
                    <a:pt x="29166" y="219491"/>
                    <a:pt x="0" y="190325"/>
                    <a:pt x="0" y="154347"/>
                  </a:cubicBezTo>
                  <a:lnTo>
                    <a:pt x="0" y="65143"/>
                  </a:lnTo>
                  <a:cubicBezTo>
                    <a:pt x="0" y="29166"/>
                    <a:pt x="29166" y="0"/>
                    <a:pt x="6514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cap="sq">
              <a:noFill/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28575"/>
              <a:ext cx="584971" cy="2480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1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6252413" y="5752243"/>
            <a:ext cx="2215140" cy="2656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99"/>
              </a:lnSpc>
              <a:spcBef>
                <a:spcPct val="0"/>
              </a:spcBef>
            </a:pPr>
            <a:r>
              <a:rPr lang="en-US" b="true" sz="1999">
                <a:solidFill>
                  <a:srgbClr val="0527DA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E</a:t>
            </a:r>
            <a:r>
              <a:rPr lang="en-US" b="true" sz="1999" strike="noStrike" u="none">
                <a:solidFill>
                  <a:srgbClr val="0527DA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nd-to-end flow, from symptom input to treatment, is comprehensively tested.</a:t>
            </a:r>
          </a:p>
          <a:p>
            <a:pPr algn="ctr" marL="0" indent="0" lvl="0">
              <a:lnSpc>
                <a:spcPts val="1000"/>
              </a:lnSpc>
              <a:spcBef>
                <a:spcPct val="0"/>
              </a:spcBef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6348130" y="4849419"/>
            <a:ext cx="2023706" cy="65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99"/>
              </a:lnSpc>
              <a:spcBef>
                <a:spcPct val="0"/>
              </a:spcBef>
            </a:pPr>
            <a:r>
              <a:rPr lang="en-US" b="true" sz="2599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Integr</a:t>
            </a:r>
            <a:r>
              <a:rPr lang="en-US" b="true" sz="2599" strike="noStrike" u="none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ation Testing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9276711" y="5149193"/>
            <a:ext cx="3302612" cy="3590456"/>
            <a:chOff x="0" y="0"/>
            <a:chExt cx="812800" cy="88364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83641"/>
            </a:xfrm>
            <a:custGeom>
              <a:avLst/>
              <a:gdLst/>
              <a:ahLst/>
              <a:cxnLst/>
              <a:rect r="r" b="b" t="t" l="l"/>
              <a:pathLst>
                <a:path h="883641" w="812800">
                  <a:moveTo>
                    <a:pt x="58605" y="0"/>
                  </a:moveTo>
                  <a:lnTo>
                    <a:pt x="754195" y="0"/>
                  </a:lnTo>
                  <a:cubicBezTo>
                    <a:pt x="769738" y="0"/>
                    <a:pt x="784645" y="6174"/>
                    <a:pt x="795635" y="17165"/>
                  </a:cubicBezTo>
                  <a:cubicBezTo>
                    <a:pt x="806626" y="28155"/>
                    <a:pt x="812800" y="43062"/>
                    <a:pt x="812800" y="58605"/>
                  </a:cubicBezTo>
                  <a:lnTo>
                    <a:pt x="812800" y="825036"/>
                  </a:lnTo>
                  <a:cubicBezTo>
                    <a:pt x="812800" y="840579"/>
                    <a:pt x="806626" y="855486"/>
                    <a:pt x="795635" y="866476"/>
                  </a:cubicBezTo>
                  <a:cubicBezTo>
                    <a:pt x="784645" y="877466"/>
                    <a:pt x="769738" y="883641"/>
                    <a:pt x="754195" y="883641"/>
                  </a:cubicBezTo>
                  <a:lnTo>
                    <a:pt x="58605" y="883641"/>
                  </a:lnTo>
                  <a:cubicBezTo>
                    <a:pt x="43062" y="883641"/>
                    <a:pt x="28155" y="877466"/>
                    <a:pt x="17165" y="866476"/>
                  </a:cubicBezTo>
                  <a:cubicBezTo>
                    <a:pt x="6174" y="855486"/>
                    <a:pt x="0" y="840579"/>
                    <a:pt x="0" y="825036"/>
                  </a:cubicBezTo>
                  <a:lnTo>
                    <a:pt x="0" y="58605"/>
                  </a:lnTo>
                  <a:cubicBezTo>
                    <a:pt x="0" y="43062"/>
                    <a:pt x="6174" y="28155"/>
                    <a:pt x="17165" y="17165"/>
                  </a:cubicBezTo>
                  <a:cubicBezTo>
                    <a:pt x="28155" y="6174"/>
                    <a:pt x="43062" y="0"/>
                    <a:pt x="5860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28575"/>
              <a:ext cx="812800" cy="912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9739575" y="4717631"/>
            <a:ext cx="2376884" cy="891846"/>
            <a:chOff x="0" y="0"/>
            <a:chExt cx="584971" cy="21949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584971" cy="219491"/>
            </a:xfrm>
            <a:custGeom>
              <a:avLst/>
              <a:gdLst/>
              <a:ahLst/>
              <a:cxnLst/>
              <a:rect r="r" b="b" t="t" l="l"/>
              <a:pathLst>
                <a:path h="219491" w="584971">
                  <a:moveTo>
                    <a:pt x="65143" y="0"/>
                  </a:moveTo>
                  <a:lnTo>
                    <a:pt x="519827" y="0"/>
                  </a:lnTo>
                  <a:cubicBezTo>
                    <a:pt x="555805" y="0"/>
                    <a:pt x="584971" y="29166"/>
                    <a:pt x="584971" y="65143"/>
                  </a:cubicBezTo>
                  <a:lnTo>
                    <a:pt x="584971" y="154347"/>
                  </a:lnTo>
                  <a:cubicBezTo>
                    <a:pt x="584971" y="190325"/>
                    <a:pt x="555805" y="219491"/>
                    <a:pt x="519827" y="219491"/>
                  </a:cubicBezTo>
                  <a:lnTo>
                    <a:pt x="65143" y="219491"/>
                  </a:lnTo>
                  <a:cubicBezTo>
                    <a:pt x="29166" y="219491"/>
                    <a:pt x="0" y="190325"/>
                    <a:pt x="0" y="154347"/>
                  </a:cubicBezTo>
                  <a:lnTo>
                    <a:pt x="0" y="65143"/>
                  </a:lnTo>
                  <a:cubicBezTo>
                    <a:pt x="0" y="29166"/>
                    <a:pt x="29166" y="0"/>
                    <a:pt x="6514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cap="sq">
              <a:noFill/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28575"/>
              <a:ext cx="584971" cy="2480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1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9639005" y="5761768"/>
            <a:ext cx="2578023" cy="2524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00"/>
              </a:lnSpc>
              <a:spcBef>
                <a:spcPct val="0"/>
              </a:spcBef>
            </a:pPr>
            <a:r>
              <a:rPr lang="en-US" b="true" sz="1800">
                <a:solidFill>
                  <a:srgbClr val="0527DA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Cr</a:t>
            </a:r>
            <a:r>
              <a:rPr lang="en-US" b="true" sz="1800" strike="noStrike" u="none">
                <a:solidFill>
                  <a:srgbClr val="0527DA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oss-browser compatibility, mobile responsiveness, and multilingual support are validated.</a:t>
            </a:r>
          </a:p>
          <a:p>
            <a:pPr algn="ctr" marL="0" indent="0" lvl="0">
              <a:lnSpc>
                <a:spcPts val="2000"/>
              </a:lnSpc>
              <a:spcBef>
                <a:spcPct val="0"/>
              </a:spcBef>
            </a:pPr>
          </a:p>
        </p:txBody>
      </p:sp>
      <p:sp>
        <p:nvSpPr>
          <p:cNvPr name="TextBox 29" id="29"/>
          <p:cNvSpPr txBox="true"/>
          <p:nvPr/>
        </p:nvSpPr>
        <p:spPr>
          <a:xfrm rot="0">
            <a:off x="10069489" y="4894925"/>
            <a:ext cx="1717057" cy="332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99"/>
              </a:lnSpc>
              <a:spcBef>
                <a:spcPct val="0"/>
              </a:spcBef>
            </a:pPr>
            <a:r>
              <a:rPr lang="en-US" b="true" sz="2599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V</a:t>
            </a:r>
            <a:r>
              <a:rPr lang="en-US" b="true" sz="2599" strike="noStrike" u="none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alidation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12844745" y="5149193"/>
            <a:ext cx="3302612" cy="3590456"/>
            <a:chOff x="0" y="0"/>
            <a:chExt cx="812800" cy="883641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12800" cy="883641"/>
            </a:xfrm>
            <a:custGeom>
              <a:avLst/>
              <a:gdLst/>
              <a:ahLst/>
              <a:cxnLst/>
              <a:rect r="r" b="b" t="t" l="l"/>
              <a:pathLst>
                <a:path h="883641" w="812800">
                  <a:moveTo>
                    <a:pt x="58605" y="0"/>
                  </a:moveTo>
                  <a:lnTo>
                    <a:pt x="754195" y="0"/>
                  </a:lnTo>
                  <a:cubicBezTo>
                    <a:pt x="769738" y="0"/>
                    <a:pt x="784645" y="6174"/>
                    <a:pt x="795635" y="17165"/>
                  </a:cubicBezTo>
                  <a:cubicBezTo>
                    <a:pt x="806626" y="28155"/>
                    <a:pt x="812800" y="43062"/>
                    <a:pt x="812800" y="58605"/>
                  </a:cubicBezTo>
                  <a:lnTo>
                    <a:pt x="812800" y="825036"/>
                  </a:lnTo>
                  <a:cubicBezTo>
                    <a:pt x="812800" y="840579"/>
                    <a:pt x="806626" y="855486"/>
                    <a:pt x="795635" y="866476"/>
                  </a:cubicBezTo>
                  <a:cubicBezTo>
                    <a:pt x="784645" y="877466"/>
                    <a:pt x="769738" y="883641"/>
                    <a:pt x="754195" y="883641"/>
                  </a:cubicBezTo>
                  <a:lnTo>
                    <a:pt x="58605" y="883641"/>
                  </a:lnTo>
                  <a:cubicBezTo>
                    <a:pt x="43062" y="883641"/>
                    <a:pt x="28155" y="877466"/>
                    <a:pt x="17165" y="866476"/>
                  </a:cubicBezTo>
                  <a:cubicBezTo>
                    <a:pt x="6174" y="855486"/>
                    <a:pt x="0" y="840579"/>
                    <a:pt x="0" y="825036"/>
                  </a:cubicBezTo>
                  <a:lnTo>
                    <a:pt x="0" y="58605"/>
                  </a:lnTo>
                  <a:cubicBezTo>
                    <a:pt x="0" y="43062"/>
                    <a:pt x="6174" y="28155"/>
                    <a:pt x="17165" y="17165"/>
                  </a:cubicBezTo>
                  <a:cubicBezTo>
                    <a:pt x="28155" y="6174"/>
                    <a:pt x="43062" y="0"/>
                    <a:pt x="5860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28575"/>
              <a:ext cx="812800" cy="912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3307609" y="4717631"/>
            <a:ext cx="2376884" cy="891846"/>
            <a:chOff x="0" y="0"/>
            <a:chExt cx="584971" cy="219491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584971" cy="219491"/>
            </a:xfrm>
            <a:custGeom>
              <a:avLst/>
              <a:gdLst/>
              <a:ahLst/>
              <a:cxnLst/>
              <a:rect r="r" b="b" t="t" l="l"/>
              <a:pathLst>
                <a:path h="219491" w="584971">
                  <a:moveTo>
                    <a:pt x="65143" y="0"/>
                  </a:moveTo>
                  <a:lnTo>
                    <a:pt x="519827" y="0"/>
                  </a:lnTo>
                  <a:cubicBezTo>
                    <a:pt x="555805" y="0"/>
                    <a:pt x="584971" y="29166"/>
                    <a:pt x="584971" y="65143"/>
                  </a:cubicBezTo>
                  <a:lnTo>
                    <a:pt x="584971" y="154347"/>
                  </a:lnTo>
                  <a:cubicBezTo>
                    <a:pt x="584971" y="190325"/>
                    <a:pt x="555805" y="219491"/>
                    <a:pt x="519827" y="219491"/>
                  </a:cubicBezTo>
                  <a:lnTo>
                    <a:pt x="65143" y="219491"/>
                  </a:lnTo>
                  <a:cubicBezTo>
                    <a:pt x="29166" y="219491"/>
                    <a:pt x="0" y="190325"/>
                    <a:pt x="0" y="154347"/>
                  </a:cubicBezTo>
                  <a:lnTo>
                    <a:pt x="0" y="65143"/>
                  </a:lnTo>
                  <a:cubicBezTo>
                    <a:pt x="0" y="29166"/>
                    <a:pt x="29166" y="0"/>
                    <a:pt x="6514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1089B">
                    <a:alpha val="100000"/>
                  </a:srgbClr>
                </a:gs>
                <a:gs pos="100000">
                  <a:srgbClr val="0085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cap="sq">
              <a:noFill/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28575"/>
              <a:ext cx="584971" cy="2480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1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6" id="36"/>
          <p:cNvSpPr txBox="true"/>
          <p:nvPr/>
        </p:nvSpPr>
        <p:spPr>
          <a:xfrm rot="0">
            <a:off x="13207039" y="5742718"/>
            <a:ext cx="2578023" cy="2856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00"/>
              </a:lnSpc>
              <a:spcBef>
                <a:spcPct val="0"/>
              </a:spcBef>
            </a:pPr>
            <a:r>
              <a:rPr lang="en-US" b="true" sz="2000">
                <a:solidFill>
                  <a:srgbClr val="0527DA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Testing resulted in hig</a:t>
            </a:r>
            <a:r>
              <a:rPr lang="en-US" b="true" sz="2000" strike="noStrike" u="none">
                <a:solidFill>
                  <a:srgbClr val="0527DA"/>
                </a:solidFill>
                <a:latin typeface="Nunito Semi-Bold"/>
                <a:ea typeface="Nunito Semi-Bold"/>
                <a:cs typeface="Nunito Semi-Bold"/>
                <a:sym typeface="Nunito Semi-Bold"/>
              </a:rPr>
              <a:t>h diagnostic accuracy and rapid user feedback delivery.</a:t>
            </a:r>
          </a:p>
          <a:p>
            <a:pPr algn="ctr" marL="0" indent="0" lvl="0">
              <a:lnSpc>
                <a:spcPts val="2800"/>
              </a:lnSpc>
              <a:spcBef>
                <a:spcPct val="0"/>
              </a:spcBef>
            </a:pPr>
          </a:p>
        </p:txBody>
      </p:sp>
      <p:sp>
        <p:nvSpPr>
          <p:cNvPr name="TextBox 37" id="37"/>
          <p:cNvSpPr txBox="true"/>
          <p:nvPr/>
        </p:nvSpPr>
        <p:spPr>
          <a:xfrm rot="0">
            <a:off x="13484198" y="5005678"/>
            <a:ext cx="1974326" cy="37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03"/>
              </a:lnSpc>
              <a:spcBef>
                <a:spcPct val="0"/>
              </a:spcBef>
            </a:pPr>
            <a:r>
              <a:rPr lang="en-US" b="true" sz="2903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O</a:t>
            </a:r>
            <a:r>
              <a:rPr lang="en-US" b="true" sz="2903" strike="noStrike" u="none">
                <a:solidFill>
                  <a:srgbClr val="FF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utcome</a:t>
            </a:r>
          </a:p>
        </p:txBody>
      </p:sp>
      <p:sp>
        <p:nvSpPr>
          <p:cNvPr name="Freeform 38" id="38"/>
          <p:cNvSpPr/>
          <p:nvPr/>
        </p:nvSpPr>
        <p:spPr>
          <a:xfrm flipH="false" flipV="false" rot="0">
            <a:off x="-994299" y="8948067"/>
            <a:ext cx="3134942" cy="1099551"/>
          </a:xfrm>
          <a:custGeom>
            <a:avLst/>
            <a:gdLst/>
            <a:ahLst/>
            <a:cxnLst/>
            <a:rect r="r" b="b" t="t" l="l"/>
            <a:pathLst>
              <a:path h="1099551" w="3134942">
                <a:moveTo>
                  <a:pt x="0" y="0"/>
                </a:moveTo>
                <a:lnTo>
                  <a:pt x="3134942" y="0"/>
                </a:lnTo>
                <a:lnTo>
                  <a:pt x="3134942" y="1099551"/>
                </a:lnTo>
                <a:lnTo>
                  <a:pt x="0" y="10995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true" flipV="false" rot="0">
            <a:off x="16147357" y="8948067"/>
            <a:ext cx="3134942" cy="1099551"/>
          </a:xfrm>
          <a:custGeom>
            <a:avLst/>
            <a:gdLst/>
            <a:ahLst/>
            <a:cxnLst/>
            <a:rect r="r" b="b" t="t" l="l"/>
            <a:pathLst>
              <a:path h="1099551" w="3134942">
                <a:moveTo>
                  <a:pt x="3134942" y="0"/>
                </a:moveTo>
                <a:lnTo>
                  <a:pt x="0" y="0"/>
                </a:lnTo>
                <a:lnTo>
                  <a:pt x="0" y="1099551"/>
                </a:lnTo>
                <a:lnTo>
                  <a:pt x="3134942" y="1099551"/>
                </a:lnTo>
                <a:lnTo>
                  <a:pt x="313494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10627">
                <a:alpha val="100000"/>
              </a:srgbClr>
            </a:gs>
            <a:gs pos="100000">
              <a:srgbClr val="0820A0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9202" y="3270283"/>
            <a:ext cx="11931696" cy="1967511"/>
            <a:chOff x="0" y="0"/>
            <a:chExt cx="3142504" cy="5181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42504" cy="518192"/>
            </a:xfrm>
            <a:custGeom>
              <a:avLst/>
              <a:gdLst/>
              <a:ahLst/>
              <a:cxnLst/>
              <a:rect r="r" b="b" t="t" l="l"/>
              <a:pathLst>
                <a:path h="518192" w="3142504">
                  <a:moveTo>
                    <a:pt x="0" y="0"/>
                  </a:moveTo>
                  <a:lnTo>
                    <a:pt x="3142504" y="0"/>
                  </a:lnTo>
                  <a:lnTo>
                    <a:pt x="3142504" y="518192"/>
                  </a:lnTo>
                  <a:lnTo>
                    <a:pt x="0" y="518192"/>
                  </a:lnTo>
                  <a:close/>
                </a:path>
              </a:pathLst>
            </a:custGeom>
            <a:gradFill rotWithShape="true">
              <a:gsLst>
                <a:gs pos="0">
                  <a:srgbClr val="0085FF">
                    <a:alpha val="100000"/>
                  </a:srgbClr>
                </a:gs>
                <a:gs pos="100000">
                  <a:srgbClr val="01089B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142875" cap="sq">
              <a:gradFill>
                <a:gsLst>
                  <a:gs pos="0">
                    <a:srgbClr val="01089B">
                      <a:alpha val="100000"/>
                    </a:srgbClr>
                  </a:gs>
                  <a:gs pos="100000">
                    <a:srgbClr val="0085FF">
                      <a:alpha val="100000"/>
                    </a:srgbClr>
                  </a:gs>
                </a:gsLst>
                <a:path path="circle">
                  <a:fillToRect l="0" r="100000" t="0" b="100000"/>
                </a:path>
                <a:tileRect r="0" l="-100000" b="0" t="-100000"/>
              </a:gra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3142504" cy="546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622271" y="2804921"/>
            <a:ext cx="10064628" cy="7548471"/>
            <a:chOff x="0" y="0"/>
            <a:chExt cx="812800" cy="609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609600"/>
            </a:xfrm>
            <a:custGeom>
              <a:avLst/>
              <a:gdLst/>
              <a:ahLst/>
              <a:cxnLst/>
              <a:rect r="r" b="b" t="t" l="l"/>
              <a:pathLst>
                <a:path h="609600" w="812800">
                  <a:moveTo>
                    <a:pt x="60960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812800" y="609600"/>
                  </a:lnTo>
                  <a:lnTo>
                    <a:pt x="609600" y="0"/>
                  </a:lnTo>
                  <a:close/>
                </a:path>
              </a:pathLst>
            </a:custGeom>
            <a:blipFill>
              <a:blip r:embed="rId2"/>
              <a:stretch>
                <a:fillRect l="-5147" t="0" r="-5147" b="0"/>
              </a:stretch>
            </a:blipFill>
            <a:ln w="95250" cap="sq">
              <a:gradFill>
                <a:gsLst>
                  <a:gs pos="0">
                    <a:srgbClr val="0085FF">
                      <a:alpha val="100000"/>
                    </a:srgbClr>
                  </a:gs>
                  <a:gs pos="100000">
                    <a:srgbClr val="01089B">
                      <a:alpha val="100000"/>
                    </a:srgbClr>
                  </a:gs>
                </a:gsLst>
                <a:lin ang="5400000"/>
              </a:gradFill>
              <a:prstDash val="solid"/>
              <a:miter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12491668" y="-105156"/>
            <a:ext cx="6139861" cy="4604896"/>
            <a:chOff x="0" y="0"/>
            <a:chExt cx="812800" cy="6096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609600"/>
            </a:xfrm>
            <a:custGeom>
              <a:avLst/>
              <a:gdLst/>
              <a:ahLst/>
              <a:cxnLst/>
              <a:rect r="r" b="b" t="t" l="l"/>
              <a:pathLst>
                <a:path h="609600" w="812800">
                  <a:moveTo>
                    <a:pt x="60960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812800" y="609600"/>
                  </a:lnTo>
                  <a:lnTo>
                    <a:pt x="609600" y="0"/>
                  </a:lnTo>
                  <a:close/>
                </a:path>
              </a:pathLst>
            </a:custGeom>
            <a:blipFill>
              <a:blip r:embed="rId3"/>
              <a:stretch>
                <a:fillRect l="-2792" t="0" r="-9777" b="0"/>
              </a:stretch>
            </a:blipFill>
            <a:ln w="95250" cap="sq">
              <a:gradFill>
                <a:gsLst>
                  <a:gs pos="0">
                    <a:srgbClr val="0085FF">
                      <a:alpha val="100000"/>
                    </a:srgbClr>
                  </a:gs>
                  <a:gs pos="100000">
                    <a:srgbClr val="01089B">
                      <a:alpha val="100000"/>
                    </a:srgbClr>
                  </a:gs>
                </a:gsLst>
                <a:lin ang="5400000"/>
              </a:gradFill>
              <a:prstDash val="solid"/>
              <a:miter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-1821900" y="8015527"/>
            <a:ext cx="5045880" cy="1769794"/>
          </a:xfrm>
          <a:custGeom>
            <a:avLst/>
            <a:gdLst/>
            <a:ahLst/>
            <a:cxnLst/>
            <a:rect r="r" b="b" t="t" l="l"/>
            <a:pathLst>
              <a:path h="1769794" w="5045880">
                <a:moveTo>
                  <a:pt x="0" y="0"/>
                </a:moveTo>
                <a:lnTo>
                  <a:pt x="5045880" y="0"/>
                </a:lnTo>
                <a:lnTo>
                  <a:pt x="5045880" y="1769794"/>
                </a:lnTo>
                <a:lnTo>
                  <a:pt x="0" y="17697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424940" y="3620625"/>
            <a:ext cx="8518566" cy="1257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839"/>
              </a:lnSpc>
              <a:spcBef>
                <a:spcPct val="0"/>
              </a:spcBef>
            </a:pPr>
            <a:r>
              <a:rPr lang="en-US" b="true" sz="8199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R</a:t>
            </a:r>
            <a:r>
              <a:rPr lang="en-US" b="true" sz="8199" strike="noStrike" u="none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ESULTS &amp; FEATURES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24940" y="5504737"/>
            <a:ext cx="9515900" cy="2980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17288" indent="-308644" lvl="1">
              <a:lnSpc>
                <a:spcPts val="4002"/>
              </a:lnSpc>
              <a:spcBef>
                <a:spcPct val="0"/>
              </a:spcBef>
              <a:buFont typeface="Arial"/>
              <a:buChar char="•"/>
            </a:pPr>
            <a:r>
              <a:rPr lang="en-US" sz="2859">
                <a:solidFill>
                  <a:srgbClr val="A8FFFF"/>
                </a:solidFill>
                <a:latin typeface="Nunito"/>
                <a:ea typeface="Nunito"/>
                <a:cs typeface="Nunito"/>
                <a:sym typeface="Nunito"/>
              </a:rPr>
              <a:t>Mul</a:t>
            </a:r>
            <a:r>
              <a:rPr lang="en-US" sz="2859" strike="noStrike" u="none">
                <a:solidFill>
                  <a:srgbClr val="A8FFFF"/>
                </a:solidFill>
                <a:latin typeface="Nunito"/>
                <a:ea typeface="Nunito"/>
                <a:cs typeface="Nunito"/>
                <a:sym typeface="Nunito"/>
              </a:rPr>
              <a:t>tilingual AI assistant (voice + chat)</a:t>
            </a:r>
          </a:p>
          <a:p>
            <a:pPr algn="just" marL="617288" indent="-308644" lvl="1">
              <a:lnSpc>
                <a:spcPts val="4002"/>
              </a:lnSpc>
              <a:spcBef>
                <a:spcPct val="0"/>
              </a:spcBef>
              <a:buFont typeface="Arial"/>
              <a:buChar char="•"/>
            </a:pPr>
            <a:r>
              <a:rPr lang="en-US" sz="2859" strike="noStrike" u="none">
                <a:solidFill>
                  <a:srgbClr val="A8FFFF"/>
                </a:solidFill>
                <a:latin typeface="Nunito"/>
                <a:ea typeface="Nunito"/>
                <a:cs typeface="Nunito"/>
                <a:sym typeface="Nunito"/>
              </a:rPr>
              <a:t>Symptom checker and X-ray analysis</a:t>
            </a:r>
          </a:p>
          <a:p>
            <a:pPr algn="just" marL="617288" indent="-308644" lvl="1">
              <a:lnSpc>
                <a:spcPts val="4002"/>
              </a:lnSpc>
              <a:spcBef>
                <a:spcPct val="0"/>
              </a:spcBef>
              <a:buFont typeface="Arial"/>
              <a:buChar char="•"/>
            </a:pPr>
            <a:r>
              <a:rPr lang="en-US" sz="2859" strike="noStrike" u="none">
                <a:solidFill>
                  <a:srgbClr val="A8FFFF"/>
                </a:solidFill>
                <a:latin typeface="Nunito"/>
                <a:ea typeface="Nunito"/>
                <a:cs typeface="Nunito"/>
                <a:sym typeface="Nunito"/>
              </a:rPr>
              <a:t>Telemedicine integration via WhatsApp</a:t>
            </a:r>
          </a:p>
          <a:p>
            <a:pPr algn="just" marL="617288" indent="-308644" lvl="1">
              <a:lnSpc>
                <a:spcPts val="4002"/>
              </a:lnSpc>
              <a:spcBef>
                <a:spcPct val="0"/>
              </a:spcBef>
              <a:buFont typeface="Arial"/>
              <a:buChar char="•"/>
            </a:pPr>
            <a:r>
              <a:rPr lang="en-US" sz="2859" strike="noStrike" u="none">
                <a:solidFill>
                  <a:srgbClr val="A8FFFF"/>
                </a:solidFill>
                <a:latin typeface="Nunito"/>
                <a:ea typeface="Nunito"/>
                <a:cs typeface="Nunito"/>
                <a:sym typeface="Nunito"/>
              </a:rPr>
              <a:t>Treatment and prevention guidance</a:t>
            </a:r>
          </a:p>
          <a:p>
            <a:pPr algn="just" marL="617288" indent="-308644" lvl="1">
              <a:lnSpc>
                <a:spcPts val="4002"/>
              </a:lnSpc>
              <a:spcBef>
                <a:spcPct val="0"/>
              </a:spcBef>
              <a:buFont typeface="Arial"/>
              <a:buChar char="•"/>
            </a:pPr>
            <a:r>
              <a:rPr lang="en-US" sz="2859" strike="noStrike" u="none">
                <a:solidFill>
                  <a:srgbClr val="A8FFFF"/>
                </a:solidFill>
                <a:latin typeface="Nunito"/>
                <a:ea typeface="Nunito"/>
                <a:cs typeface="Nunito"/>
                <a:sym typeface="Nunito"/>
              </a:rPr>
              <a:t>Improved user engagement and accessibility</a:t>
            </a:r>
          </a:p>
          <a:p>
            <a:pPr algn="just" marL="0" indent="0" lvl="0">
              <a:lnSpc>
                <a:spcPts val="4002"/>
              </a:lnSpc>
              <a:spcBef>
                <a:spcPct val="0"/>
              </a:spcBef>
            </a:pPr>
          </a:p>
        </p:txBody>
      </p:sp>
      <p:sp>
        <p:nvSpPr>
          <p:cNvPr name="AutoShape 12" id="12"/>
          <p:cNvSpPr/>
          <p:nvPr/>
        </p:nvSpPr>
        <p:spPr>
          <a:xfrm>
            <a:off x="11717741" y="-843970"/>
            <a:ext cx="1049136" cy="3042815"/>
          </a:xfrm>
          <a:prstGeom prst="line">
            <a:avLst/>
          </a:prstGeom>
          <a:ln cap="flat" w="57150">
            <a:solidFill>
              <a:srgbClr val="72FFFF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13" id="13"/>
          <p:cNvSpPr/>
          <p:nvPr/>
        </p:nvSpPr>
        <p:spPr>
          <a:xfrm>
            <a:off x="17146324" y="5408269"/>
            <a:ext cx="1449186" cy="4128665"/>
          </a:xfrm>
          <a:prstGeom prst="line">
            <a:avLst/>
          </a:prstGeom>
          <a:ln cap="flat" w="57150">
            <a:solidFill>
              <a:srgbClr val="72FFFF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14" id="14"/>
          <p:cNvSpPr/>
          <p:nvPr/>
        </p:nvSpPr>
        <p:spPr>
          <a:xfrm>
            <a:off x="10617383" y="8028145"/>
            <a:ext cx="1449186" cy="4128665"/>
          </a:xfrm>
          <a:prstGeom prst="line">
            <a:avLst/>
          </a:prstGeom>
          <a:ln cap="flat" w="57150">
            <a:solidFill>
              <a:srgbClr val="72FFFF"/>
            </a:solidFill>
            <a:prstDash val="solid"/>
            <a:headEnd type="oval" len="lg" w="lg"/>
            <a:tailEnd type="oval" len="lg" w="lg"/>
          </a:ln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10627">
                <a:alpha val="100000"/>
              </a:srgbClr>
            </a:gs>
            <a:gs pos="100000">
              <a:srgbClr val="0820A0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5400000">
            <a:off x="11749926" y="2701169"/>
            <a:ext cx="10225215" cy="4946448"/>
          </a:xfrm>
          <a:custGeom>
            <a:avLst/>
            <a:gdLst/>
            <a:ahLst/>
            <a:cxnLst/>
            <a:rect r="r" b="b" t="t" l="l"/>
            <a:pathLst>
              <a:path h="4946448" w="10225215">
                <a:moveTo>
                  <a:pt x="0" y="4946447"/>
                </a:moveTo>
                <a:lnTo>
                  <a:pt x="10225215" y="4946447"/>
                </a:lnTo>
                <a:lnTo>
                  <a:pt x="10225215" y="0"/>
                </a:lnTo>
                <a:lnTo>
                  <a:pt x="0" y="0"/>
                </a:lnTo>
                <a:lnTo>
                  <a:pt x="0" y="4946447"/>
                </a:lnTo>
                <a:close/>
              </a:path>
            </a:pathLst>
          </a:custGeom>
          <a:blipFill>
            <a:blip r:embed="rId2"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0"/>
            <a:ext cx="3355673" cy="10287000"/>
            <a:chOff x="0" y="0"/>
            <a:chExt cx="883799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83799" cy="2709333"/>
            </a:xfrm>
            <a:custGeom>
              <a:avLst/>
              <a:gdLst/>
              <a:ahLst/>
              <a:cxnLst/>
              <a:rect r="r" b="b" t="t" l="l"/>
              <a:pathLst>
                <a:path h="2709333" w="883799">
                  <a:moveTo>
                    <a:pt x="0" y="0"/>
                  </a:moveTo>
                  <a:lnTo>
                    <a:pt x="883799" y="0"/>
                  </a:lnTo>
                  <a:lnTo>
                    <a:pt x="88379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00D7FF">
                    <a:alpha val="100000"/>
                  </a:srgbClr>
                </a:gs>
                <a:gs pos="33333">
                  <a:srgbClr val="00D7FF">
                    <a:alpha val="100000"/>
                  </a:srgbClr>
                </a:gs>
                <a:gs pos="66667">
                  <a:srgbClr val="00D7FF">
                    <a:alpha val="100000"/>
                  </a:srgbClr>
                </a:gs>
                <a:gs pos="100000">
                  <a:srgbClr val="0527DA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95250" cap="sq">
              <a:gradFill>
                <a:gsLst>
                  <a:gs pos="0">
                    <a:srgbClr val="00D7FF">
                      <a:alpha val="100000"/>
                    </a:srgbClr>
                  </a:gs>
                  <a:gs pos="100000">
                    <a:srgbClr val="0527DA">
                      <a:alpha val="100000"/>
                    </a:srgbClr>
                  </a:gs>
                </a:gsLst>
                <a:lin ang="5400000"/>
              </a:gra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883799" cy="27379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0800000">
            <a:off x="5542770" y="3417687"/>
            <a:ext cx="9245868" cy="218239"/>
            <a:chOff x="0" y="0"/>
            <a:chExt cx="2435126" cy="5747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35126" cy="57479"/>
            </a:xfrm>
            <a:custGeom>
              <a:avLst/>
              <a:gdLst/>
              <a:ahLst/>
              <a:cxnLst/>
              <a:rect r="r" b="b" t="t" l="l"/>
              <a:pathLst>
                <a:path h="57479" w="2435126">
                  <a:moveTo>
                    <a:pt x="0" y="0"/>
                  </a:moveTo>
                  <a:lnTo>
                    <a:pt x="2435126" y="0"/>
                  </a:lnTo>
                  <a:lnTo>
                    <a:pt x="2435126" y="57479"/>
                  </a:lnTo>
                  <a:lnTo>
                    <a:pt x="0" y="57479"/>
                  </a:lnTo>
                  <a:close/>
                </a:path>
              </a:pathLst>
            </a:custGeom>
            <a:gradFill rotWithShape="true">
              <a:gsLst>
                <a:gs pos="0">
                  <a:srgbClr val="0085FF">
                    <a:alpha val="100000"/>
                  </a:srgbClr>
                </a:gs>
                <a:gs pos="100000">
                  <a:srgbClr val="01089B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cap="sq">
              <a:noFill/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2435126" cy="860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452211" y="5412206"/>
            <a:ext cx="1864325" cy="1864325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  <a:ln w="76200" cap="sq">
              <a:solidFill>
                <a:srgbClr val="00D7FF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3452211" y="7552725"/>
            <a:ext cx="1864325" cy="1864325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5046" t="0" r="-25046" b="0"/>
              </a:stretch>
            </a:blipFill>
            <a:ln w="76200" cap="sq">
              <a:solidFill>
                <a:srgbClr val="00D7FF"/>
              </a:solidFill>
              <a:prstDash val="solid"/>
              <a:miter/>
            </a:ln>
          </p:spPr>
        </p:sp>
      </p:grpSp>
      <p:sp>
        <p:nvSpPr>
          <p:cNvPr name="AutoShape 13" id="13"/>
          <p:cNvSpPr/>
          <p:nvPr/>
        </p:nvSpPr>
        <p:spPr>
          <a:xfrm flipH="true">
            <a:off x="1514173" y="7552946"/>
            <a:ext cx="32585" cy="4228785"/>
          </a:xfrm>
          <a:prstGeom prst="line">
            <a:avLst/>
          </a:prstGeom>
          <a:ln cap="flat" w="57150">
            <a:solidFill>
              <a:srgbClr val="72FFFF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14" id="14"/>
          <p:cNvSpPr/>
          <p:nvPr/>
        </p:nvSpPr>
        <p:spPr>
          <a:xfrm flipH="true">
            <a:off x="4832178" y="-2052607"/>
            <a:ext cx="32585" cy="4228785"/>
          </a:xfrm>
          <a:prstGeom prst="line">
            <a:avLst/>
          </a:prstGeom>
          <a:ln cap="flat" w="57150">
            <a:solidFill>
              <a:srgbClr val="72FFFF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TextBox 15" id="15"/>
          <p:cNvSpPr txBox="true"/>
          <p:nvPr/>
        </p:nvSpPr>
        <p:spPr>
          <a:xfrm rot="0">
            <a:off x="5542770" y="1939435"/>
            <a:ext cx="11319763" cy="1257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839"/>
              </a:lnSpc>
              <a:spcBef>
                <a:spcPct val="0"/>
              </a:spcBef>
            </a:pPr>
            <a:r>
              <a:rPr lang="en-US" b="true" sz="8199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CONCLUSION &amp; FUTURE SCOPE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42770" y="3892736"/>
            <a:ext cx="9245868" cy="1234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400" b="true">
                <a:solidFill>
                  <a:srgbClr val="A8FFFF"/>
                </a:solidFill>
                <a:latin typeface="Nunito Medium"/>
                <a:ea typeface="Nunito Medium"/>
                <a:cs typeface="Nunito Medium"/>
                <a:sym typeface="Nunito Medium"/>
              </a:rPr>
              <a:t>SMART-PAID is a scalable, accurate, and user-centric solution, poised to transform pneumonia diagnosis and treatment globally.</a:t>
            </a:r>
          </a:p>
          <a:p>
            <a:pPr algn="just" marL="0" indent="0" lvl="0">
              <a:lnSpc>
                <a:spcPts val="3359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5542770" y="5967068"/>
            <a:ext cx="9018877" cy="972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99"/>
              </a:lnSpc>
              <a:spcBef>
                <a:spcPct val="0"/>
              </a:spcBef>
            </a:pPr>
            <a:r>
              <a:rPr lang="en-US" b="true" sz="3799">
                <a:solidFill>
                  <a:srgbClr val="A8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S</a:t>
            </a:r>
            <a:r>
              <a:rPr lang="en-US" b="true" sz="3799" strike="noStrike" u="none">
                <a:solidFill>
                  <a:srgbClr val="A8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calable</a:t>
            </a:r>
          </a:p>
          <a:p>
            <a:pPr algn="l" marL="0" indent="0" lvl="0">
              <a:lnSpc>
                <a:spcPts val="3799"/>
              </a:lnSpc>
              <a:spcBef>
                <a:spcPct val="0"/>
              </a:spcBef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5542770" y="8050468"/>
            <a:ext cx="3871188" cy="95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9"/>
              </a:lnSpc>
            </a:pPr>
            <a:r>
              <a:rPr lang="en-US" sz="3699" b="true">
                <a:solidFill>
                  <a:srgbClr val="A8FFFF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User-centric</a:t>
            </a:r>
          </a:p>
          <a:p>
            <a:pPr algn="l" marL="0" indent="0" lvl="0">
              <a:lnSpc>
                <a:spcPts val="3699"/>
              </a:lnSpc>
              <a:spcBef>
                <a:spcPct val="0"/>
              </a:spcBef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5542770" y="8389668"/>
            <a:ext cx="9245868" cy="1008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29"/>
              </a:lnSpc>
            </a:pPr>
            <a:r>
              <a:rPr lang="en-US" b="true" sz="3099" i="true">
                <a:solidFill>
                  <a:srgbClr val="FFFFFF"/>
                </a:solidFill>
                <a:latin typeface="Nunito Medium Italics"/>
                <a:ea typeface="Nunito Medium Italics"/>
                <a:cs typeface="Nunito Medium Italics"/>
                <a:sym typeface="Nunito Medium Italics"/>
              </a:rPr>
              <a:t>Awareness campaigns and full telemedicine suite.</a:t>
            </a:r>
          </a:p>
          <a:p>
            <a:pPr algn="just" marL="0" indent="0" lvl="0">
              <a:lnSpc>
                <a:spcPts val="4029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5542770" y="6474712"/>
            <a:ext cx="9245868" cy="934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69"/>
              </a:lnSpc>
            </a:pPr>
            <a:r>
              <a:rPr lang="en-US" b="true" sz="2899" i="true">
                <a:solidFill>
                  <a:srgbClr val="FFFFFF"/>
                </a:solidFill>
                <a:latin typeface="Nunito Medium Italics"/>
                <a:ea typeface="Nunito Medium Italics"/>
                <a:cs typeface="Nunito Medium Italics"/>
                <a:sym typeface="Nunito Medium Italics"/>
              </a:rPr>
              <a:t>AI-driven diagnosis for underserved areas.</a:t>
            </a:r>
          </a:p>
          <a:p>
            <a:pPr algn="just" marL="0" indent="0" lvl="0">
              <a:lnSpc>
                <a:spcPts val="3769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820A0">
                <a:alpha val="100000"/>
              </a:srgbClr>
            </a:gs>
            <a:gs pos="100000">
              <a:srgbClr val="010627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9202" y="3616280"/>
            <a:ext cx="11931696" cy="1967511"/>
            <a:chOff x="0" y="0"/>
            <a:chExt cx="3142504" cy="5181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42504" cy="518192"/>
            </a:xfrm>
            <a:custGeom>
              <a:avLst/>
              <a:gdLst/>
              <a:ahLst/>
              <a:cxnLst/>
              <a:rect r="r" b="b" t="t" l="l"/>
              <a:pathLst>
                <a:path h="518192" w="3142504">
                  <a:moveTo>
                    <a:pt x="0" y="0"/>
                  </a:moveTo>
                  <a:lnTo>
                    <a:pt x="3142504" y="0"/>
                  </a:lnTo>
                  <a:lnTo>
                    <a:pt x="3142504" y="518192"/>
                  </a:lnTo>
                  <a:lnTo>
                    <a:pt x="0" y="518192"/>
                  </a:lnTo>
                  <a:close/>
                </a:path>
              </a:pathLst>
            </a:custGeom>
            <a:gradFill rotWithShape="true">
              <a:gsLst>
                <a:gs pos="0">
                  <a:srgbClr val="0085FF">
                    <a:alpha val="100000"/>
                  </a:srgbClr>
                </a:gs>
                <a:gs pos="100000">
                  <a:srgbClr val="01089B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142875" cap="sq">
              <a:gradFill>
                <a:gsLst>
                  <a:gs pos="0">
                    <a:srgbClr val="01089B">
                      <a:alpha val="100000"/>
                    </a:srgbClr>
                  </a:gs>
                  <a:gs pos="100000">
                    <a:srgbClr val="0085FF">
                      <a:alpha val="100000"/>
                    </a:srgbClr>
                  </a:gs>
                </a:gsLst>
                <a:path path="circle">
                  <a:fillToRect l="0" r="100000" t="0" b="100000"/>
                </a:path>
                <a:tileRect r="0" l="-100000" b="0" t="-100000"/>
              </a:gra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3142504" cy="546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9826466" y="2481868"/>
            <a:ext cx="6849475" cy="13552864"/>
            <a:chOff x="0" y="0"/>
            <a:chExt cx="2620010" cy="51841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53340" y="25400"/>
              <a:ext cx="2513330" cy="5132070"/>
            </a:xfrm>
            <a:custGeom>
              <a:avLst/>
              <a:gdLst/>
              <a:ahLst/>
              <a:cxnLst/>
              <a:rect r="r" b="b" t="t" l="l"/>
              <a:pathLst>
                <a:path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85420" y="156210"/>
              <a:ext cx="2251710" cy="4876800"/>
            </a:xfrm>
            <a:custGeom>
              <a:avLst/>
              <a:gdLst/>
              <a:ahLst/>
              <a:cxnLst/>
              <a:rect r="r" b="b" t="t" l="l"/>
              <a:pathLst>
                <a:path h="4876800" w="225171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solidFill>
              <a:srgbClr val="F2F2EF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121410" y="198120"/>
              <a:ext cx="347980" cy="43180"/>
            </a:xfrm>
            <a:custGeom>
              <a:avLst/>
              <a:gdLst/>
              <a:ahLst/>
              <a:cxnLst/>
              <a:rect r="r" b="b" t="t" l="l"/>
              <a:pathLst>
                <a:path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578312" y="187909"/>
              <a:ext cx="66636" cy="63602"/>
            </a:xfrm>
            <a:custGeom>
              <a:avLst/>
              <a:gdLst/>
              <a:ahLst/>
              <a:cxnLst/>
              <a:rect r="r" b="b" t="t" l="l"/>
              <a:pathLst>
                <a:path h="63602" w="66636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685800"/>
              <a:ext cx="27940" cy="213360"/>
            </a:xfrm>
            <a:custGeom>
              <a:avLst/>
              <a:gdLst/>
              <a:ahLst/>
              <a:cxnLst/>
              <a:rect r="r" b="b" t="t" l="l"/>
              <a:pathLst>
                <a:path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1057910"/>
              <a:ext cx="27940" cy="384810"/>
            </a:xfrm>
            <a:custGeom>
              <a:avLst/>
              <a:gdLst/>
              <a:ahLst/>
              <a:cxnLst/>
              <a:rect r="r" b="b" t="t" l="l"/>
              <a:pathLst>
                <a:path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1526540"/>
              <a:ext cx="27940" cy="386080"/>
            </a:xfrm>
            <a:custGeom>
              <a:avLst/>
              <a:gdLst/>
              <a:ahLst/>
              <a:cxnLst/>
              <a:rect r="r" b="b" t="t" l="l"/>
              <a:pathLst>
                <a:path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2592070" y="1184910"/>
              <a:ext cx="27940" cy="618490"/>
            </a:xfrm>
            <a:custGeom>
              <a:avLst/>
              <a:gdLst/>
              <a:ahLst/>
              <a:cxnLst/>
              <a:rect r="r" b="b" t="t" l="l"/>
              <a:pathLst>
                <a:path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7940" y="0"/>
              <a:ext cx="2564130" cy="5182870"/>
            </a:xfrm>
            <a:custGeom>
              <a:avLst/>
              <a:gdLst/>
              <a:ahLst/>
              <a:cxnLst/>
              <a:rect r="r" b="b" t="t" l="l"/>
              <a:pathLst>
                <a:path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10747587" y="4294006"/>
            <a:ext cx="3187400" cy="1289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40"/>
              </a:lnSpc>
            </a:pPr>
            <a:r>
              <a:rPr lang="en-US" sz="3600" b="true">
                <a:solidFill>
                  <a:srgbClr val="050A30"/>
                </a:solidFill>
                <a:latin typeface="Poppins Bold"/>
                <a:ea typeface="Poppins Bold"/>
                <a:cs typeface="Poppins Bold"/>
                <a:sym typeface="Poppins Bold"/>
              </a:rPr>
              <a:t>Contact </a:t>
            </a:r>
          </a:p>
          <a:p>
            <a:pPr algn="just" marL="0" indent="0" lvl="0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050A30"/>
                </a:solidFill>
                <a:latin typeface="Poppins Bold"/>
                <a:ea typeface="Poppins Bold"/>
                <a:cs typeface="Poppins Bold"/>
                <a:sym typeface="Poppins Bold"/>
              </a:rPr>
              <a:t>Information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0747587" y="6071303"/>
            <a:ext cx="506469" cy="506469"/>
            <a:chOff x="0" y="0"/>
            <a:chExt cx="675292" cy="675292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0"/>
              <a:ext cx="675292" cy="675292"/>
              <a:chOff x="0" y="0"/>
              <a:chExt cx="812800" cy="8128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527DA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15028" lIns="15028" bIns="15028" rIns="15028"/>
              <a:lstStyle/>
              <a:p>
                <a:pPr algn="ctr">
                  <a:lnSpc>
                    <a:spcPts val="3000"/>
                  </a:lnSpc>
                </a:pPr>
              </a:p>
            </p:txBody>
          </p:sp>
        </p:grpSp>
        <p:sp>
          <p:nvSpPr>
            <p:cNvPr name="Freeform 20" id="20"/>
            <p:cNvSpPr/>
            <p:nvPr/>
          </p:nvSpPr>
          <p:spPr>
            <a:xfrm flipH="false" flipV="false" rot="0">
              <a:off x="194704" y="275466"/>
              <a:ext cx="285885" cy="124360"/>
            </a:xfrm>
            <a:custGeom>
              <a:avLst/>
              <a:gdLst/>
              <a:ahLst/>
              <a:cxnLst/>
              <a:rect r="r" b="b" t="t" l="l"/>
              <a:pathLst>
                <a:path h="124360" w="285885">
                  <a:moveTo>
                    <a:pt x="0" y="0"/>
                  </a:moveTo>
                  <a:lnTo>
                    <a:pt x="285884" y="0"/>
                  </a:lnTo>
                  <a:lnTo>
                    <a:pt x="285884" y="124360"/>
                  </a:lnTo>
                  <a:lnTo>
                    <a:pt x="0" y="124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0747587" y="7795995"/>
            <a:ext cx="506469" cy="506469"/>
            <a:chOff x="0" y="0"/>
            <a:chExt cx="675292" cy="675292"/>
          </a:xfrm>
        </p:grpSpPr>
        <p:grpSp>
          <p:nvGrpSpPr>
            <p:cNvPr name="Group 22" id="22"/>
            <p:cNvGrpSpPr/>
            <p:nvPr/>
          </p:nvGrpSpPr>
          <p:grpSpPr>
            <a:xfrm rot="0">
              <a:off x="0" y="0"/>
              <a:ext cx="675292" cy="675292"/>
              <a:chOff x="0" y="0"/>
              <a:chExt cx="812800" cy="81280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527DA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15028" lIns="15028" bIns="15028" rIns="15028"/>
              <a:lstStyle/>
              <a:p>
                <a:pPr algn="ctr">
                  <a:lnSpc>
                    <a:spcPts val="3000"/>
                  </a:lnSpc>
                </a:pPr>
              </a:p>
            </p:txBody>
          </p:sp>
        </p:grpSp>
        <p:sp>
          <p:nvSpPr>
            <p:cNvPr name="Freeform 25" id="25"/>
            <p:cNvSpPr/>
            <p:nvPr/>
          </p:nvSpPr>
          <p:spPr>
            <a:xfrm flipH="false" flipV="false" rot="0">
              <a:off x="209375" y="211585"/>
              <a:ext cx="256542" cy="262112"/>
            </a:xfrm>
            <a:custGeom>
              <a:avLst/>
              <a:gdLst/>
              <a:ahLst/>
              <a:cxnLst/>
              <a:rect r="r" b="b" t="t" l="l"/>
              <a:pathLst>
                <a:path h="262112" w="256542">
                  <a:moveTo>
                    <a:pt x="0" y="0"/>
                  </a:moveTo>
                  <a:lnTo>
                    <a:pt x="256542" y="0"/>
                  </a:lnTo>
                  <a:lnTo>
                    <a:pt x="256542" y="262113"/>
                  </a:lnTo>
                  <a:lnTo>
                    <a:pt x="0" y="2621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0747587" y="6933649"/>
            <a:ext cx="506469" cy="506469"/>
            <a:chOff x="0" y="0"/>
            <a:chExt cx="675292" cy="675292"/>
          </a:xfrm>
        </p:grpSpPr>
        <p:grpSp>
          <p:nvGrpSpPr>
            <p:cNvPr name="Group 27" id="27"/>
            <p:cNvGrpSpPr/>
            <p:nvPr/>
          </p:nvGrpSpPr>
          <p:grpSpPr>
            <a:xfrm rot="0">
              <a:off x="0" y="0"/>
              <a:ext cx="675292" cy="675292"/>
              <a:chOff x="0" y="0"/>
              <a:chExt cx="812800" cy="812800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527DA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anchor="ctr" rtlCol="false" tIns="15028" lIns="15028" bIns="15028" rIns="15028"/>
              <a:lstStyle/>
              <a:p>
                <a:pPr algn="ctr">
                  <a:lnSpc>
                    <a:spcPts val="3000"/>
                  </a:lnSpc>
                </a:pPr>
              </a:p>
            </p:txBody>
          </p:sp>
        </p:grpSp>
        <p:sp>
          <p:nvSpPr>
            <p:cNvPr name="Freeform 30" id="30"/>
            <p:cNvSpPr/>
            <p:nvPr/>
          </p:nvSpPr>
          <p:spPr>
            <a:xfrm flipH="false" flipV="false" rot="0">
              <a:off x="223844" y="223844"/>
              <a:ext cx="227604" cy="227604"/>
            </a:xfrm>
            <a:custGeom>
              <a:avLst/>
              <a:gdLst/>
              <a:ahLst/>
              <a:cxnLst/>
              <a:rect r="r" b="b" t="t" l="l"/>
              <a:pathLst>
                <a:path h="227604" w="227604">
                  <a:moveTo>
                    <a:pt x="0" y="0"/>
                  </a:moveTo>
                  <a:lnTo>
                    <a:pt x="227604" y="0"/>
                  </a:lnTo>
                  <a:lnTo>
                    <a:pt x="227604" y="227604"/>
                  </a:lnTo>
                  <a:lnTo>
                    <a:pt x="0" y="227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31" id="31"/>
          <p:cNvSpPr txBox="true"/>
          <p:nvPr/>
        </p:nvSpPr>
        <p:spPr>
          <a:xfrm rot="0">
            <a:off x="11417566" y="6092097"/>
            <a:ext cx="2950908" cy="407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3240"/>
              </a:lnSpc>
              <a:spcBef>
                <a:spcPct val="0"/>
              </a:spcBef>
            </a:pPr>
            <a:r>
              <a:rPr lang="en-US" b="true" sz="2314">
                <a:solidFill>
                  <a:srgbClr val="0527D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+91 6362527976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1417566" y="6954443"/>
            <a:ext cx="4427467" cy="407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3240"/>
              </a:lnSpc>
              <a:spcBef>
                <a:spcPct val="0"/>
              </a:spcBef>
            </a:pPr>
            <a:r>
              <a:rPr lang="en-US" b="true" sz="2314">
                <a:solidFill>
                  <a:srgbClr val="0527D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Sannikumar@sitgulbarga.org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1417566" y="7738845"/>
            <a:ext cx="5258375" cy="817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3240"/>
              </a:lnSpc>
              <a:spcBef>
                <a:spcPct val="0"/>
              </a:spcBef>
            </a:pPr>
            <a:r>
              <a:rPr lang="en-US" b="true" sz="2314">
                <a:solidFill>
                  <a:srgbClr val="0527D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Shetty Institute of Technology, Kalaburagi</a:t>
            </a:r>
          </a:p>
        </p:txBody>
      </p:sp>
      <p:sp>
        <p:nvSpPr>
          <p:cNvPr name="Freeform 34" id="34"/>
          <p:cNvSpPr/>
          <p:nvPr/>
        </p:nvSpPr>
        <p:spPr>
          <a:xfrm flipH="false" flipV="false" rot="0">
            <a:off x="14858908" y="115480"/>
            <a:ext cx="4579389" cy="1606177"/>
          </a:xfrm>
          <a:custGeom>
            <a:avLst/>
            <a:gdLst/>
            <a:ahLst/>
            <a:cxnLst/>
            <a:rect r="r" b="b" t="t" l="l"/>
            <a:pathLst>
              <a:path h="1606177" w="4579389">
                <a:moveTo>
                  <a:pt x="0" y="0"/>
                </a:moveTo>
                <a:lnTo>
                  <a:pt x="4579389" y="0"/>
                </a:lnTo>
                <a:lnTo>
                  <a:pt x="4579389" y="1606177"/>
                </a:lnTo>
                <a:lnTo>
                  <a:pt x="0" y="16061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453471" y="3966610"/>
            <a:ext cx="6204533" cy="12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839"/>
              </a:lnSpc>
              <a:spcBef>
                <a:spcPct val="0"/>
              </a:spcBef>
            </a:pPr>
            <a:r>
              <a:rPr lang="en-US" b="true" sz="8199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LET'S CONNECT</a:t>
            </a:r>
          </a:p>
        </p:txBody>
      </p:sp>
      <p:sp>
        <p:nvSpPr>
          <p:cNvPr name="AutoShape 36" id="36"/>
          <p:cNvSpPr/>
          <p:nvPr/>
        </p:nvSpPr>
        <p:spPr>
          <a:xfrm flipH="true" flipV="true">
            <a:off x="-1085713" y="9864162"/>
            <a:ext cx="4228827" cy="26659"/>
          </a:xfrm>
          <a:prstGeom prst="line">
            <a:avLst/>
          </a:prstGeom>
          <a:ln cap="flat" w="57150">
            <a:solidFill>
              <a:srgbClr val="00D7FF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TextBox 37" id="37"/>
          <p:cNvSpPr txBox="true"/>
          <p:nvPr/>
        </p:nvSpPr>
        <p:spPr>
          <a:xfrm rot="0">
            <a:off x="1453471" y="6684264"/>
            <a:ext cx="6204533" cy="1257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839"/>
              </a:lnSpc>
              <a:spcBef>
                <a:spcPct val="0"/>
              </a:spcBef>
            </a:pPr>
            <a:r>
              <a:rPr lang="en-US" b="true" sz="8199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THANK YOU 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DAGo2Bw0VPc</dc:identifier>
  <dcterms:modified xsi:type="dcterms:W3CDTF">2011-08-01T06:04:30Z</dcterms:modified>
  <cp:revision>1</cp:revision>
  <dc:title>SMART-PAID: AI-Driven Diagnostic and Treatment System for Pneumonia</dc:title>
</cp:coreProperties>
</file>